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5"/>
  </p:notesMasterIdLst>
  <p:handoutMasterIdLst>
    <p:handoutMasterId r:id="rId15"/>
  </p:handoutMasterIdLst>
  <p:sldIdLst>
    <p:sldId id="2749" r:id="rId4"/>
    <p:sldId id="2481" r:id="rId6"/>
    <p:sldId id="2751" r:id="rId7"/>
    <p:sldId id="2752" r:id="rId8"/>
    <p:sldId id="2753" r:id="rId9"/>
    <p:sldId id="2754" r:id="rId10"/>
    <p:sldId id="2756" r:id="rId11"/>
    <p:sldId id="2755" r:id="rId12"/>
    <p:sldId id="2757" r:id="rId13"/>
    <p:sldId id="2433" r:id="rId14"/>
  </p:sldIdLst>
  <p:sldSz cx="12192000" cy="6858000"/>
  <p:notesSz cx="6735445" cy="9865995"/>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闫茂源" initials="闫茂源"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34A90"/>
    <a:srgbClr val="2B71B8"/>
    <a:srgbClr val="FF9900"/>
    <a:srgbClr val="0F72A9"/>
    <a:srgbClr val="01518E"/>
    <a:srgbClr val="FF6600"/>
    <a:srgbClr val="FF9933"/>
    <a:srgbClr val="41A2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0394" autoAdjust="0"/>
  </p:normalViewPr>
  <p:slideViewPr>
    <p:cSldViewPr snapToGrid="0" showGuides="1">
      <p:cViewPr varScale="1">
        <p:scale>
          <a:sx n="85" d="100"/>
          <a:sy n="85" d="100"/>
        </p:scale>
        <p:origin x="739" y="58"/>
      </p:cViewPr>
      <p:guideLst>
        <p:guide pos="291"/>
        <p:guide pos="7296"/>
        <p:guide orient="horz" pos="595"/>
        <p:guide orient="horz"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gs" Target="tags/tag4.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D885657-88D7-4EB2-915E-D0286B38B5A1}" type="doc">
      <dgm:prSet loTypeId="urn:microsoft.com/office/officeart/2005/8/layout/process2" loCatId="process" qsTypeId="urn:microsoft.com/office/officeart/2005/8/quickstyle/simple1" qsCatId="simple" csTypeId="urn:microsoft.com/office/officeart/2005/8/colors/colorful2" csCatId="colorful" phldr="1"/>
      <dgm:spPr/>
    </dgm:pt>
    <dgm:pt modelId="{62520DD3-020F-4037-AC44-0188296CA6A4}">
      <dgm:prSet phldrT="[文本]"/>
      <dgm:spPr/>
      <dgm:t>
        <a:bodyPr/>
        <a:lstStyle/>
        <a:p>
          <a:r>
            <a:rPr lang="zh-CN" altLang="en-US" dirty="0">
              <a:latin typeface="微软雅黑" panose="020B0503020204020204" charset="-122"/>
              <a:ea typeface="微软雅黑" panose="020B0503020204020204" charset="-122"/>
            </a:rPr>
            <a:t>数据收集</a:t>
          </a:r>
        </a:p>
      </dgm:t>
    </dgm:pt>
    <dgm:pt modelId="{9069C9F4-CA44-42B5-BEBB-E59D5E71C2A2}" cxnId="{5912C8C8-E4BF-43A7-992B-C2F82D89527F}" type="parTrans">
      <dgm:prSet/>
      <dgm:spPr/>
      <dgm:t>
        <a:bodyPr/>
        <a:lstStyle/>
        <a:p>
          <a:endParaRPr lang="zh-CN" altLang="en-US">
            <a:latin typeface="微软雅黑" panose="020B0503020204020204" charset="-122"/>
            <a:ea typeface="微软雅黑" panose="020B0503020204020204" charset="-122"/>
          </a:endParaRPr>
        </a:p>
      </dgm:t>
    </dgm:pt>
    <dgm:pt modelId="{99729AD7-7A81-4F9A-979B-5D8BA775E446}" cxnId="{5912C8C8-E4BF-43A7-992B-C2F82D89527F}" type="sibTrans">
      <dgm:prSet/>
      <dgm:spPr/>
      <dgm:t>
        <a:bodyPr/>
        <a:lstStyle/>
        <a:p>
          <a:endParaRPr lang="zh-CN" altLang="en-US">
            <a:latin typeface="微软雅黑" panose="020B0503020204020204" charset="-122"/>
            <a:ea typeface="微软雅黑" panose="020B0503020204020204" charset="-122"/>
          </a:endParaRPr>
        </a:p>
      </dgm:t>
    </dgm:pt>
    <dgm:pt modelId="{F0E5E380-C8AF-412F-9296-C94905560CDD}">
      <dgm:prSet phldrT="[文本]" phldr="0" custT="0"/>
      <dgm:spPr/>
      <dgm:t>
        <a:bodyPr vert="horz" wrap="square"/>
        <a:p>
          <a:pPr>
            <a:lnSpc>
              <a:spcPct val="100000"/>
            </a:lnSpc>
            <a:spcBef>
              <a:spcPct val="0"/>
            </a:spcBef>
            <a:spcAft>
              <a:spcPct val="35000"/>
            </a:spcAft>
          </a:pPr>
          <a:r>
            <a:rPr lang="zh-CN" altLang="en-US" dirty="0">
              <a:latin typeface="微软雅黑" panose="020B0503020204020204" charset="-122"/>
              <a:ea typeface="微软雅黑" panose="020B0503020204020204" charset="-122"/>
            </a:rPr>
            <a:t>数据</a:t>
          </a:r>
          <a:r>
            <a:rPr lang="zh-CN" altLang="en-US" dirty="0">
              <a:latin typeface="微软雅黑" panose="020B0503020204020204" charset="-122"/>
              <a:ea typeface="微软雅黑" panose="020B0503020204020204" charset="-122"/>
            </a:rPr>
            <a:t>处理、</a:t>
          </a:r>
          <a:r>
            <a:rPr lang="zh-CN" altLang="en-US" dirty="0">
              <a:latin typeface="微软雅黑" panose="020B0503020204020204" charset="-122"/>
              <a:ea typeface="微软雅黑" panose="020B0503020204020204" charset="-122"/>
            </a:rPr>
            <a:t>实体</a:t>
          </a:r>
          <a:r>
            <a:rPr lang="zh-CN" altLang="en-US" dirty="0">
              <a:latin typeface="微软雅黑" panose="020B0503020204020204" charset="-122"/>
              <a:ea typeface="微软雅黑" panose="020B0503020204020204" charset="-122"/>
            </a:rPr>
            <a:t>消</a:t>
          </a:r>
          <a:r>
            <a:rPr lang="zh-CN" altLang="en-US" dirty="0">
              <a:latin typeface="微软雅黑" panose="020B0503020204020204" charset="-122"/>
              <a:ea typeface="微软雅黑" panose="020B0503020204020204" charset="-122"/>
            </a:rPr>
            <a:t>歧</a:t>
          </a:r>
          <a:endParaRPr lang="zh-CN" altLang="en-US" dirty="0">
            <a:latin typeface="微软雅黑" panose="020B0503020204020204" charset="-122"/>
            <a:ea typeface="微软雅黑" panose="020B0503020204020204" charset="-122"/>
          </a:endParaRPr>
        </a:p>
      </dgm:t>
    </dgm:pt>
    <dgm:pt modelId="{15C10178-A454-4D84-A0AB-A1D06A7D337E}" cxnId="{CA265951-4B40-4899-9713-822006D94496}" type="parTrans">
      <dgm:prSet/>
      <dgm:spPr/>
      <dgm:t>
        <a:bodyPr/>
        <a:lstStyle/>
        <a:p>
          <a:endParaRPr lang="zh-CN" altLang="en-US">
            <a:latin typeface="微软雅黑" panose="020B0503020204020204" charset="-122"/>
            <a:ea typeface="微软雅黑" panose="020B0503020204020204" charset="-122"/>
          </a:endParaRPr>
        </a:p>
      </dgm:t>
    </dgm:pt>
    <dgm:pt modelId="{CCD40C0C-5F91-4150-9E1D-827EFF5DA9D9}" cxnId="{CA265951-4B40-4899-9713-822006D94496}" type="sibTrans">
      <dgm:prSet/>
      <dgm:spPr/>
      <dgm:t>
        <a:bodyPr/>
        <a:lstStyle/>
        <a:p>
          <a:endParaRPr lang="zh-CN" altLang="en-US">
            <a:latin typeface="微软雅黑" panose="020B0503020204020204" charset="-122"/>
            <a:ea typeface="微软雅黑" panose="020B0503020204020204" charset="-122"/>
          </a:endParaRPr>
        </a:p>
      </dgm:t>
    </dgm:pt>
    <dgm:pt modelId="{5459C48B-DB5B-486E-87E3-B86DCFC7FDA2}">
      <dgm:prSet phldrT="[文本]" phldr="0" custT="0"/>
      <dgm:spPr/>
      <dgm:t>
        <a:bodyPr vert="horz" wrap="square"/>
        <a:p>
          <a:pPr>
            <a:lnSpc>
              <a:spcPct val="100000"/>
            </a:lnSpc>
            <a:spcBef>
              <a:spcPct val="0"/>
            </a:spcBef>
            <a:spcAft>
              <a:spcPct val="35000"/>
            </a:spcAft>
          </a:pPr>
          <a:r>
            <a:rPr lang="zh-CN" altLang="en-US" dirty="0">
              <a:latin typeface="微软雅黑" panose="020B0503020204020204" charset="-122"/>
              <a:ea typeface="微软雅黑" panose="020B0503020204020204" charset="-122"/>
            </a:rPr>
            <a:t>构建</a:t>
          </a:r>
          <a:r>
            <a:rPr lang="zh-CN" altLang="en-US" dirty="0">
              <a:latin typeface="微软雅黑" panose="020B0503020204020204" charset="-122"/>
              <a:ea typeface="微软雅黑" panose="020B0503020204020204" charset="-122"/>
            </a:rPr>
            <a:t>复杂</a:t>
          </a:r>
          <a:r>
            <a:rPr lang="zh-CN" altLang="en-US" dirty="0">
              <a:latin typeface="微软雅黑" panose="020B0503020204020204" charset="-122"/>
              <a:ea typeface="微软雅黑" panose="020B0503020204020204" charset="-122"/>
            </a:rPr>
            <a:t>网络</a:t>
          </a:r>
          <a:r>
            <a:rPr lang="zh-CN" altLang="en-US" dirty="0">
              <a:latin typeface="微软雅黑" panose="020B0503020204020204" charset="-122"/>
              <a:ea typeface="微软雅黑" panose="020B0503020204020204" charset="-122"/>
            </a:rPr>
            <a:t/>
          </a:r>
          <a:endParaRPr lang="zh-CN" altLang="en-US" dirty="0">
            <a:latin typeface="微软雅黑" panose="020B0503020204020204" charset="-122"/>
            <a:ea typeface="微软雅黑" panose="020B0503020204020204" charset="-122"/>
          </a:endParaRPr>
        </a:p>
      </dgm:t>
    </dgm:pt>
    <dgm:pt modelId="{1DC247C9-496F-42CF-9B08-118EFFA48F06}" cxnId="{0C71607D-858A-4928-AB7B-C6D9438A89C7}" type="parTrans">
      <dgm:prSet/>
      <dgm:spPr/>
      <dgm:t>
        <a:bodyPr/>
        <a:lstStyle/>
        <a:p>
          <a:endParaRPr lang="zh-CN" altLang="en-US">
            <a:latin typeface="微软雅黑" panose="020B0503020204020204" charset="-122"/>
            <a:ea typeface="微软雅黑" panose="020B0503020204020204" charset="-122"/>
          </a:endParaRPr>
        </a:p>
      </dgm:t>
    </dgm:pt>
    <dgm:pt modelId="{704D081C-BCA8-4E6C-8B78-8468F25EE2B5}" cxnId="{0C71607D-858A-4928-AB7B-C6D9438A89C7}" type="sibTrans">
      <dgm:prSet/>
      <dgm:spPr/>
      <dgm:t>
        <a:bodyPr/>
        <a:lstStyle/>
        <a:p>
          <a:endParaRPr lang="zh-CN" altLang="en-US">
            <a:latin typeface="微软雅黑" panose="020B0503020204020204" charset="-122"/>
            <a:ea typeface="微软雅黑" panose="020B0503020204020204" charset="-122"/>
          </a:endParaRPr>
        </a:p>
      </dgm:t>
    </dgm:pt>
    <dgm:pt modelId="{B6512B82-61DC-4714-97EB-67A3BA34AA1A}">
      <dgm:prSet phldrT="[文本]" phldr="0" custT="0"/>
      <dgm:spPr/>
      <dgm:t>
        <a:bodyPr vert="horz" wrap="square"/>
        <a:p>
          <a:pPr>
            <a:lnSpc>
              <a:spcPct val="100000"/>
            </a:lnSpc>
            <a:spcBef>
              <a:spcPct val="0"/>
            </a:spcBef>
            <a:spcAft>
              <a:spcPct val="35000"/>
            </a:spcAft>
          </a:pPr>
          <a:r>
            <a:rPr lang="zh-CN" altLang="en-US" dirty="0">
              <a:latin typeface="微软雅黑" panose="020B0503020204020204" charset="-122"/>
              <a:ea typeface="微软雅黑" panose="020B0503020204020204" charset="-122"/>
            </a:rPr>
            <a:t>统计</a:t>
          </a:r>
          <a:r>
            <a:rPr lang="zh-CN" altLang="en-US" dirty="0">
              <a:latin typeface="微软雅黑" panose="020B0503020204020204" charset="-122"/>
              <a:ea typeface="微软雅黑" panose="020B0503020204020204" charset="-122"/>
            </a:rPr>
            <a:t>指标</a:t>
          </a:r>
          <a:r>
            <a:rPr lang="zh-CN" altLang="en-US" dirty="0">
              <a:latin typeface="微软雅黑" panose="020B0503020204020204" charset="-122"/>
              <a:ea typeface="微软雅黑" panose="020B0503020204020204" charset="-122"/>
            </a:rPr>
            <a:t>分析</a:t>
          </a:r>
          <a:r>
            <a:rPr lang="zh-CN" altLang="en-US" dirty="0">
              <a:latin typeface="微软雅黑" panose="020B0503020204020204" charset="-122"/>
              <a:ea typeface="微软雅黑" panose="020B0503020204020204" charset="-122"/>
            </a:rPr>
            <a:t>数据</a:t>
          </a:r>
          <a:r>
            <a:rPr lang="zh-CN" altLang="en-US" dirty="0">
              <a:latin typeface="微软雅黑" panose="020B0503020204020204" charset="-122"/>
              <a:ea typeface="微软雅黑" panose="020B0503020204020204" charset="-122"/>
            </a:rPr>
            <a:t/>
          </a:r>
          <a:endParaRPr lang="zh-CN" altLang="en-US" dirty="0">
            <a:latin typeface="微软雅黑" panose="020B0503020204020204" charset="-122"/>
            <a:ea typeface="微软雅黑" panose="020B0503020204020204" charset="-122"/>
          </a:endParaRPr>
        </a:p>
      </dgm:t>
    </dgm:pt>
    <dgm:pt modelId="{C29E1507-47D3-4F76-BB7C-DA0986EC02DD}" cxnId="{08AB2625-09E2-400A-A33A-30DF545CEF1C}" type="parTrans">
      <dgm:prSet/>
      <dgm:spPr/>
      <dgm:t>
        <a:bodyPr/>
        <a:lstStyle/>
        <a:p>
          <a:endParaRPr lang="zh-CN" altLang="en-US">
            <a:latin typeface="微软雅黑" panose="020B0503020204020204" charset="-122"/>
            <a:ea typeface="微软雅黑" panose="020B0503020204020204" charset="-122"/>
          </a:endParaRPr>
        </a:p>
      </dgm:t>
    </dgm:pt>
    <dgm:pt modelId="{386632B2-643B-43E6-9426-F3587A92EC37}" cxnId="{08AB2625-09E2-400A-A33A-30DF545CEF1C}" type="sibTrans">
      <dgm:prSet/>
      <dgm:spPr/>
      <dgm:t>
        <a:bodyPr/>
        <a:lstStyle/>
        <a:p>
          <a:endParaRPr lang="zh-CN" altLang="en-US">
            <a:latin typeface="微软雅黑" panose="020B0503020204020204" charset="-122"/>
            <a:ea typeface="微软雅黑" panose="020B0503020204020204" charset="-122"/>
          </a:endParaRPr>
        </a:p>
      </dgm:t>
    </dgm:pt>
    <dgm:pt modelId="{58F7428D-78A3-4B4A-9D24-6DB3FEB626A7}" type="pres">
      <dgm:prSet presAssocID="{1D885657-88D7-4EB2-915E-D0286B38B5A1}" presName="linearFlow" presStyleCnt="0">
        <dgm:presLayoutVars>
          <dgm:resizeHandles val="exact"/>
        </dgm:presLayoutVars>
      </dgm:prSet>
      <dgm:spPr/>
    </dgm:pt>
    <dgm:pt modelId="{B03666FE-591A-4D6C-9515-EEC1ECEF2592}" type="pres">
      <dgm:prSet presAssocID="{62520DD3-020F-4037-AC44-0188296CA6A4}" presName="node" presStyleLbl="node1" presStyleIdx="0" presStyleCnt="4">
        <dgm:presLayoutVars>
          <dgm:bulletEnabled val="1"/>
        </dgm:presLayoutVars>
      </dgm:prSet>
      <dgm:spPr/>
    </dgm:pt>
    <dgm:pt modelId="{78C3D32D-336F-41F9-B64E-A68A89EC70A2}" type="pres">
      <dgm:prSet presAssocID="{99729AD7-7A81-4F9A-979B-5D8BA775E446}" presName="sibTrans" presStyleLbl="sibTrans2D1" presStyleIdx="0" presStyleCnt="3"/>
      <dgm:spPr/>
    </dgm:pt>
    <dgm:pt modelId="{E3082A8B-00CC-49EC-B843-2F6177EC243B}" type="pres">
      <dgm:prSet presAssocID="{99729AD7-7A81-4F9A-979B-5D8BA775E446}" presName="connectorText" presStyleCnt="0"/>
      <dgm:spPr/>
    </dgm:pt>
    <dgm:pt modelId="{E41E276D-F003-4A4C-8D87-65AA51867CF5}" type="pres">
      <dgm:prSet presAssocID="{F0E5E380-C8AF-412F-9296-C94905560CDD}" presName="node" presStyleLbl="node1" presStyleIdx="1" presStyleCnt="4">
        <dgm:presLayoutVars>
          <dgm:bulletEnabled val="1"/>
        </dgm:presLayoutVars>
      </dgm:prSet>
      <dgm:spPr/>
    </dgm:pt>
    <dgm:pt modelId="{A1BAA2BB-FEAE-46AA-AF77-3AA26F0B1D88}" type="pres">
      <dgm:prSet presAssocID="{CCD40C0C-5F91-4150-9E1D-827EFF5DA9D9}" presName="sibTrans" presStyleLbl="sibTrans2D1" presStyleIdx="1" presStyleCnt="3"/>
      <dgm:spPr/>
    </dgm:pt>
    <dgm:pt modelId="{A6651F5C-6A73-45E1-9577-599B57988879}" type="pres">
      <dgm:prSet presAssocID="{CCD40C0C-5F91-4150-9E1D-827EFF5DA9D9}" presName="connectorText" presStyleCnt="0"/>
      <dgm:spPr/>
    </dgm:pt>
    <dgm:pt modelId="{C42D8C30-62C2-46C3-ACBF-5599D76E3673}" type="pres">
      <dgm:prSet presAssocID="{5459C48B-DB5B-486E-87E3-B86DCFC7FDA2}" presName="node" presStyleLbl="node1" presStyleIdx="2" presStyleCnt="4">
        <dgm:presLayoutVars>
          <dgm:bulletEnabled val="1"/>
        </dgm:presLayoutVars>
      </dgm:prSet>
      <dgm:spPr/>
    </dgm:pt>
    <dgm:pt modelId="{5FA650CC-7220-4A9E-8A96-D8E44DD83D0C}" type="pres">
      <dgm:prSet presAssocID="{704D081C-BCA8-4E6C-8B78-8468F25EE2B5}" presName="sibTrans" presStyleLbl="sibTrans2D1" presStyleIdx="2" presStyleCnt="3"/>
      <dgm:spPr/>
    </dgm:pt>
    <dgm:pt modelId="{2C20B0E4-E5E9-4583-8AB4-FFA755E6A087}" type="pres">
      <dgm:prSet presAssocID="{704D081C-BCA8-4E6C-8B78-8468F25EE2B5}" presName="connectorText" presStyleCnt="0"/>
      <dgm:spPr/>
    </dgm:pt>
    <dgm:pt modelId="{1069DAAA-1C17-4616-A590-639FF2A39821}" type="pres">
      <dgm:prSet presAssocID="{B6512B82-61DC-4714-97EB-67A3BA34AA1A}" presName="node" presStyleLbl="node1" presStyleIdx="3" presStyleCnt="4">
        <dgm:presLayoutVars>
          <dgm:bulletEnabled val="1"/>
        </dgm:presLayoutVars>
      </dgm:prSet>
      <dgm:spPr/>
    </dgm:pt>
  </dgm:ptLst>
  <dgm:cxnLst>
    <dgm:cxn modelId="{5912C8C8-E4BF-43A7-992B-C2F82D89527F}" srcId="{1D885657-88D7-4EB2-915E-D0286B38B5A1}" destId="{62520DD3-020F-4037-AC44-0188296CA6A4}" srcOrd="0" destOrd="0" parTransId="{9069C9F4-CA44-42B5-BEBB-E59D5E71C2A2}" sibTransId="{99729AD7-7A81-4F9A-979B-5D8BA775E446}"/>
    <dgm:cxn modelId="{CA265951-4B40-4899-9713-822006D94496}" srcId="{1D885657-88D7-4EB2-915E-D0286B38B5A1}" destId="{F0E5E380-C8AF-412F-9296-C94905560CDD}" srcOrd="1" destOrd="0" parTransId="{15C10178-A454-4D84-A0AB-A1D06A7D337E}" sibTransId="{CCD40C0C-5F91-4150-9E1D-827EFF5DA9D9}"/>
    <dgm:cxn modelId="{0C71607D-858A-4928-AB7B-C6D9438A89C7}" srcId="{1D885657-88D7-4EB2-915E-D0286B38B5A1}" destId="{5459C48B-DB5B-486E-87E3-B86DCFC7FDA2}" srcOrd="2" destOrd="0" parTransId="{1DC247C9-496F-42CF-9B08-118EFFA48F06}" sibTransId="{704D081C-BCA8-4E6C-8B78-8468F25EE2B5}"/>
    <dgm:cxn modelId="{08AB2625-09E2-400A-A33A-30DF545CEF1C}" srcId="{1D885657-88D7-4EB2-915E-D0286B38B5A1}" destId="{B6512B82-61DC-4714-97EB-67A3BA34AA1A}" srcOrd="3" destOrd="0" parTransId="{C29E1507-47D3-4F76-BB7C-DA0986EC02DD}" sibTransId="{386632B2-643B-43E6-9426-F3587A92EC37}"/>
    <dgm:cxn modelId="{E54ED257-0E0C-47A4-8B08-E5C14C2E7A6F}" type="presOf" srcId="{1D885657-88D7-4EB2-915E-D0286B38B5A1}" destId="{58F7428D-78A3-4B4A-9D24-6DB3FEB626A7}" srcOrd="0" destOrd="0" presId="urn:microsoft.com/office/officeart/2005/8/layout/process2"/>
    <dgm:cxn modelId="{0E245BF7-CA69-4617-9797-1EFCB27454FB}" type="presParOf" srcId="{58F7428D-78A3-4B4A-9D24-6DB3FEB626A7}" destId="{B03666FE-591A-4D6C-9515-EEC1ECEF2592}" srcOrd="0" destOrd="0" presId="urn:microsoft.com/office/officeart/2005/8/layout/process2"/>
    <dgm:cxn modelId="{AD5F9D04-0BAD-44A1-A5D4-D40D1F9F6AE6}" type="presOf" srcId="{62520DD3-020F-4037-AC44-0188296CA6A4}" destId="{B03666FE-591A-4D6C-9515-EEC1ECEF2592}" srcOrd="0" destOrd="0" presId="urn:microsoft.com/office/officeart/2005/8/layout/process2"/>
    <dgm:cxn modelId="{4F4AA80F-5F3C-4557-97D1-CB88E205DA44}" type="presParOf" srcId="{58F7428D-78A3-4B4A-9D24-6DB3FEB626A7}" destId="{78C3D32D-336F-41F9-B64E-A68A89EC70A2}" srcOrd="1" destOrd="0" presId="urn:microsoft.com/office/officeart/2005/8/layout/process2"/>
    <dgm:cxn modelId="{BF839568-A6BA-4A11-975C-A92BF1B62A9E}" type="presOf" srcId="{99729AD7-7A81-4F9A-979B-5D8BA775E446}" destId="{78C3D32D-336F-41F9-B64E-A68A89EC70A2}" srcOrd="0" destOrd="0" presId="urn:microsoft.com/office/officeart/2005/8/layout/process2"/>
    <dgm:cxn modelId="{37E4F3F9-F945-4D1F-B3BA-73B501F1E6C6}" type="presParOf" srcId="{78C3D32D-336F-41F9-B64E-A68A89EC70A2}" destId="{E3082A8B-00CC-49EC-B843-2F6177EC243B}" srcOrd="0" destOrd="1" presId="urn:microsoft.com/office/officeart/2005/8/layout/process2"/>
    <dgm:cxn modelId="{7192739E-3092-4733-BDA6-08BC04117956}" type="presOf" srcId="{99729AD7-7A81-4F9A-979B-5D8BA775E446}" destId="{E3082A8B-00CC-49EC-B843-2F6177EC243B}" srcOrd="1" destOrd="0" presId="urn:microsoft.com/office/officeart/2005/8/layout/process2"/>
    <dgm:cxn modelId="{47C20B43-04EE-4B9C-9FFD-B8678B613C45}" type="presParOf" srcId="{58F7428D-78A3-4B4A-9D24-6DB3FEB626A7}" destId="{E41E276D-F003-4A4C-8D87-65AA51867CF5}" srcOrd="2" destOrd="0" presId="urn:microsoft.com/office/officeart/2005/8/layout/process2"/>
    <dgm:cxn modelId="{3A3957A0-B914-484F-BE5B-09D005CF9251}" type="presOf" srcId="{F0E5E380-C8AF-412F-9296-C94905560CDD}" destId="{E41E276D-F003-4A4C-8D87-65AA51867CF5}" srcOrd="0" destOrd="0" presId="urn:microsoft.com/office/officeart/2005/8/layout/process2"/>
    <dgm:cxn modelId="{E70B4923-6A9A-4E1F-8D2C-C556828B74ED}" type="presParOf" srcId="{58F7428D-78A3-4B4A-9D24-6DB3FEB626A7}" destId="{A1BAA2BB-FEAE-46AA-AF77-3AA26F0B1D88}" srcOrd="3" destOrd="0" presId="urn:microsoft.com/office/officeart/2005/8/layout/process2"/>
    <dgm:cxn modelId="{C2953CEB-8161-4F57-A385-9FAF180F1B84}" type="presOf" srcId="{CCD40C0C-5F91-4150-9E1D-827EFF5DA9D9}" destId="{A1BAA2BB-FEAE-46AA-AF77-3AA26F0B1D88}" srcOrd="0" destOrd="0" presId="urn:microsoft.com/office/officeart/2005/8/layout/process2"/>
    <dgm:cxn modelId="{14A181D0-C1FD-4A29-B0C4-9E22016B4AC8}" type="presParOf" srcId="{A1BAA2BB-FEAE-46AA-AF77-3AA26F0B1D88}" destId="{A6651F5C-6A73-45E1-9577-599B57988879}" srcOrd="0" destOrd="3" presId="urn:microsoft.com/office/officeart/2005/8/layout/process2"/>
    <dgm:cxn modelId="{3F5F871A-9836-40E4-BDFE-25013F5CD04A}" type="presOf" srcId="{CCD40C0C-5F91-4150-9E1D-827EFF5DA9D9}" destId="{A6651F5C-6A73-45E1-9577-599B57988879}" srcOrd="1" destOrd="0" presId="urn:microsoft.com/office/officeart/2005/8/layout/process2"/>
    <dgm:cxn modelId="{59459C37-1B94-49F1-B9DE-E97BC6FFB205}" type="presParOf" srcId="{58F7428D-78A3-4B4A-9D24-6DB3FEB626A7}" destId="{C42D8C30-62C2-46C3-ACBF-5599D76E3673}" srcOrd="4" destOrd="0" presId="urn:microsoft.com/office/officeart/2005/8/layout/process2"/>
    <dgm:cxn modelId="{0D4F1FBE-F3C6-45CE-A8A0-6E9A694A8698}" type="presOf" srcId="{5459C48B-DB5B-486E-87E3-B86DCFC7FDA2}" destId="{C42D8C30-62C2-46C3-ACBF-5599D76E3673}" srcOrd="0" destOrd="0" presId="urn:microsoft.com/office/officeart/2005/8/layout/process2"/>
    <dgm:cxn modelId="{F2752062-186B-4ED2-8EEE-1BE7EEBB795A}" type="presParOf" srcId="{58F7428D-78A3-4B4A-9D24-6DB3FEB626A7}" destId="{5FA650CC-7220-4A9E-8A96-D8E44DD83D0C}" srcOrd="5" destOrd="0" presId="urn:microsoft.com/office/officeart/2005/8/layout/process2"/>
    <dgm:cxn modelId="{C5538413-0550-490C-A219-4116A4565CBB}" type="presOf" srcId="{704D081C-BCA8-4E6C-8B78-8468F25EE2B5}" destId="{5FA650CC-7220-4A9E-8A96-D8E44DD83D0C}" srcOrd="0" destOrd="0" presId="urn:microsoft.com/office/officeart/2005/8/layout/process2"/>
    <dgm:cxn modelId="{16849FDF-7691-48FD-B0CD-3BBD6E2F7398}" type="presParOf" srcId="{5FA650CC-7220-4A9E-8A96-D8E44DD83D0C}" destId="{2C20B0E4-E5E9-4583-8AB4-FFA755E6A087}" srcOrd="0" destOrd="5" presId="urn:microsoft.com/office/officeart/2005/8/layout/process2"/>
    <dgm:cxn modelId="{CC69A23A-E397-4188-A028-15D8900D2A3C}" type="presOf" srcId="{704D081C-BCA8-4E6C-8B78-8468F25EE2B5}" destId="{2C20B0E4-E5E9-4583-8AB4-FFA755E6A087}" srcOrd="1" destOrd="0" presId="urn:microsoft.com/office/officeart/2005/8/layout/process2"/>
    <dgm:cxn modelId="{EA61CFFC-78BE-4C51-8A49-AE61EC60CA0D}" type="presParOf" srcId="{58F7428D-78A3-4B4A-9D24-6DB3FEB626A7}" destId="{1069DAAA-1C17-4616-A590-639FF2A39821}" srcOrd="6" destOrd="0" presId="urn:microsoft.com/office/officeart/2005/8/layout/process2"/>
    <dgm:cxn modelId="{374FE3F3-8521-41D9-85C4-B4828D84170B}" type="presOf" srcId="{B6512B82-61DC-4714-97EB-67A3BA34AA1A}" destId="{1069DAAA-1C17-4616-A590-639FF2A39821}" srcOrd="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97854" cy="2686692"/>
        <a:chOff x="0" y="0"/>
        <a:chExt cx="997854" cy="2686692"/>
      </a:xfrm>
    </dsp:grpSpPr>
    <dsp:sp modelId="{B03666FE-591A-4D6C-9515-EEC1ECEF2592}">
      <dsp:nvSpPr>
        <dsp:cNvPr id="3" name="圆角矩形 2"/>
        <dsp:cNvSpPr/>
      </dsp:nvSpPr>
      <dsp:spPr bwMode="white">
        <a:xfrm>
          <a:off x="59286" y="0"/>
          <a:ext cx="879281" cy="488489"/>
        </a:xfrm>
        <a:prstGeom prst="roundRect">
          <a:avLst>
            <a:gd name="adj" fmla="val 10000"/>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dirty="0">
              <a:latin typeface="微软雅黑" panose="020B0503020204020204" charset="-122"/>
              <a:ea typeface="微软雅黑" panose="020B0503020204020204" charset="-122"/>
            </a:rPr>
            <a:t>数据收集</a:t>
          </a:r>
        </a:p>
      </dsp:txBody>
      <dsp:txXfrm>
        <a:off x="59286" y="0"/>
        <a:ext cx="879281" cy="488489"/>
      </dsp:txXfrm>
    </dsp:sp>
    <dsp:sp modelId="{78C3D32D-336F-41F9-B64E-A68A89EC70A2}">
      <dsp:nvSpPr>
        <dsp:cNvPr id="4" name="右箭头 3"/>
        <dsp:cNvSpPr/>
      </dsp:nvSpPr>
      <dsp:spPr bwMode="white">
        <a:xfrm rot="5399999">
          <a:off x="407335" y="500702"/>
          <a:ext cx="183184" cy="219820"/>
        </a:xfrm>
        <a:prstGeom prst="rightArrow">
          <a:avLst>
            <a:gd name="adj1" fmla="val 60000"/>
            <a:gd name="adj2" fmla="val 50000"/>
          </a:avLst>
        </a:prstGeom>
      </dsp:spPr>
      <dsp:style>
        <a:lnRef idx="0">
          <a:schemeClr val="lt1"/>
        </a:lnRef>
        <a:fillRef idx="1">
          <a:schemeClr val="accent2">
            <a:hueOff val="0"/>
            <a:satOff val="0"/>
            <a:lumOff val="0"/>
            <a:alpha val="100000"/>
          </a:schemeClr>
        </a:fillRef>
        <a:effectRef idx="0">
          <a:scrgbClr r="0" g="0" b="0"/>
        </a:effectRef>
        <a:fontRef idx="minor">
          <a:schemeClr val="lt1"/>
        </a:fontRef>
      </dsp:style>
      <dsp:txBody>
        <a:bodyPr rot="-5400000" lIns="0" tIns="0" rIns="0" bIns="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endParaRPr lang="zh-CN" altLang="en-US">
            <a:latin typeface="微软雅黑" panose="020B0503020204020204" charset="-122"/>
            <a:ea typeface="微软雅黑" panose="020B0503020204020204" charset="-122"/>
          </a:endParaRPr>
        </a:p>
      </dsp:txBody>
      <dsp:txXfrm rot="5399999">
        <a:off x="407335" y="500702"/>
        <a:ext cx="183184" cy="219820"/>
      </dsp:txXfrm>
    </dsp:sp>
    <dsp:sp modelId="{E41E276D-F003-4A4C-8D87-65AA51867CF5}">
      <dsp:nvSpPr>
        <dsp:cNvPr id="5" name="圆角矩形 4"/>
        <dsp:cNvSpPr/>
      </dsp:nvSpPr>
      <dsp:spPr bwMode="white">
        <a:xfrm>
          <a:off x="59286" y="732734"/>
          <a:ext cx="879281" cy="488489"/>
        </a:xfrm>
        <a:prstGeom prst="roundRect">
          <a:avLst>
            <a:gd name="adj" fmla="val 10000"/>
          </a:avLst>
        </a:prstGeom>
      </dsp:spPr>
      <dsp:style>
        <a:lnRef idx="2">
          <a:schemeClr val="lt1"/>
        </a:lnRef>
        <a:fillRef idx="1">
          <a:schemeClr val="accent2">
            <a:hueOff val="220000"/>
            <a:satOff val="12549"/>
            <a:lumOff val="-8104"/>
            <a:alpha val="100000"/>
          </a:schemeClr>
        </a:fillRef>
        <a:effectRef idx="0">
          <a:scrgbClr r="0" g="0" b="0"/>
        </a:effectRef>
        <a:fontRef idx="minor">
          <a:schemeClr val="lt1"/>
        </a:fontRef>
      </dsp:style>
      <dsp:txBody>
        <a:bodyPr vert="horz" wrap="square"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dirty="0">
              <a:latin typeface="微软雅黑" panose="020B0503020204020204" charset="-122"/>
              <a:ea typeface="微软雅黑" panose="020B0503020204020204" charset="-122"/>
            </a:rPr>
            <a:t>数据</a:t>
          </a:r>
          <a:r>
            <a:rPr lang="zh-CN" altLang="en-US" dirty="0">
              <a:latin typeface="微软雅黑" panose="020B0503020204020204" charset="-122"/>
              <a:ea typeface="微软雅黑" panose="020B0503020204020204" charset="-122"/>
            </a:rPr>
            <a:t>处理、</a:t>
          </a:r>
          <a:r>
            <a:rPr lang="zh-CN" altLang="en-US" dirty="0">
              <a:latin typeface="微软雅黑" panose="020B0503020204020204" charset="-122"/>
              <a:ea typeface="微软雅黑" panose="020B0503020204020204" charset="-122"/>
            </a:rPr>
            <a:t>实体</a:t>
          </a:r>
          <a:r>
            <a:rPr lang="zh-CN" altLang="en-US" dirty="0">
              <a:latin typeface="微软雅黑" panose="020B0503020204020204" charset="-122"/>
              <a:ea typeface="微软雅黑" panose="020B0503020204020204" charset="-122"/>
            </a:rPr>
            <a:t>消</a:t>
          </a:r>
          <a:r>
            <a:rPr lang="zh-CN" altLang="en-US" dirty="0">
              <a:latin typeface="微软雅黑" panose="020B0503020204020204" charset="-122"/>
              <a:ea typeface="微软雅黑" panose="020B0503020204020204" charset="-122"/>
            </a:rPr>
            <a:t>歧</a:t>
          </a:r>
          <a:endParaRPr lang="zh-CN" altLang="en-US" dirty="0">
            <a:latin typeface="微软雅黑" panose="020B0503020204020204" charset="-122"/>
            <a:ea typeface="微软雅黑" panose="020B0503020204020204" charset="-122"/>
          </a:endParaRPr>
        </a:p>
      </dsp:txBody>
      <dsp:txXfrm>
        <a:off x="59286" y="732734"/>
        <a:ext cx="879281" cy="488489"/>
      </dsp:txXfrm>
    </dsp:sp>
    <dsp:sp modelId="{A1BAA2BB-FEAE-46AA-AF77-3AA26F0B1D88}">
      <dsp:nvSpPr>
        <dsp:cNvPr id="6" name="右箭头 5"/>
        <dsp:cNvSpPr/>
      </dsp:nvSpPr>
      <dsp:spPr bwMode="white">
        <a:xfrm rot="5399999">
          <a:off x="407335" y="1233436"/>
          <a:ext cx="183184" cy="219820"/>
        </a:xfrm>
        <a:prstGeom prst="rightArrow">
          <a:avLst>
            <a:gd name="adj1" fmla="val 60000"/>
            <a:gd name="adj2" fmla="val 50000"/>
          </a:avLst>
        </a:prstGeom>
      </dsp:spPr>
      <dsp:style>
        <a:lnRef idx="0">
          <a:schemeClr val="lt1"/>
        </a:lnRef>
        <a:fillRef idx="1">
          <a:schemeClr val="accent2">
            <a:hueOff val="330000"/>
            <a:satOff val="18824"/>
            <a:lumOff val="-12156"/>
            <a:alpha val="100000"/>
          </a:schemeClr>
        </a:fillRef>
        <a:effectRef idx="0">
          <a:scrgbClr r="0" g="0" b="0"/>
        </a:effectRef>
        <a:fontRef idx="minor">
          <a:schemeClr val="lt1"/>
        </a:fontRef>
      </dsp:style>
      <dsp:txBody>
        <a:bodyPr rot="-5400000" lIns="0" tIns="0" rIns="0" bIns="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endParaRPr lang="zh-CN" altLang="en-US">
            <a:latin typeface="微软雅黑" panose="020B0503020204020204" charset="-122"/>
            <a:ea typeface="微软雅黑" panose="020B0503020204020204" charset="-122"/>
          </a:endParaRPr>
        </a:p>
      </dsp:txBody>
      <dsp:txXfrm rot="5399999">
        <a:off x="407335" y="1233436"/>
        <a:ext cx="183184" cy="219820"/>
      </dsp:txXfrm>
    </dsp:sp>
    <dsp:sp modelId="{C42D8C30-62C2-46C3-ACBF-5599D76E3673}">
      <dsp:nvSpPr>
        <dsp:cNvPr id="7" name="圆角矩形 6"/>
        <dsp:cNvSpPr/>
      </dsp:nvSpPr>
      <dsp:spPr bwMode="white">
        <a:xfrm>
          <a:off x="59286" y="1465468"/>
          <a:ext cx="879281" cy="488489"/>
        </a:xfrm>
        <a:prstGeom prst="roundRect">
          <a:avLst>
            <a:gd name="adj" fmla="val 10000"/>
          </a:avLst>
        </a:prstGeom>
      </dsp:spPr>
      <dsp:style>
        <a:lnRef idx="2">
          <a:schemeClr val="lt1"/>
        </a:lnRef>
        <a:fillRef idx="1">
          <a:schemeClr val="accent2">
            <a:hueOff val="440000"/>
            <a:satOff val="25098"/>
            <a:lumOff val="-16208"/>
            <a:alpha val="100000"/>
          </a:schemeClr>
        </a:fillRef>
        <a:effectRef idx="0">
          <a:scrgbClr r="0" g="0" b="0"/>
        </a:effectRef>
        <a:fontRef idx="minor">
          <a:schemeClr val="lt1"/>
        </a:fontRef>
      </dsp:style>
      <dsp:txBody>
        <a:bodyPr vert="horz" wrap="square"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dirty="0">
              <a:latin typeface="微软雅黑" panose="020B0503020204020204" charset="-122"/>
              <a:ea typeface="微软雅黑" panose="020B0503020204020204" charset="-122"/>
            </a:rPr>
            <a:t>构建</a:t>
          </a:r>
          <a:r>
            <a:rPr lang="zh-CN" altLang="en-US" dirty="0">
              <a:latin typeface="微软雅黑" panose="020B0503020204020204" charset="-122"/>
              <a:ea typeface="微软雅黑" panose="020B0503020204020204" charset="-122"/>
            </a:rPr>
            <a:t>复杂</a:t>
          </a:r>
          <a:r>
            <a:rPr lang="zh-CN" altLang="en-US" dirty="0">
              <a:latin typeface="微软雅黑" panose="020B0503020204020204" charset="-122"/>
              <a:ea typeface="微软雅黑" panose="020B0503020204020204" charset="-122"/>
            </a:rPr>
            <a:t>网络</a:t>
          </a:r>
          <a:endParaRPr lang="zh-CN" altLang="en-US" dirty="0">
            <a:latin typeface="微软雅黑" panose="020B0503020204020204" charset="-122"/>
            <a:ea typeface="微软雅黑" panose="020B0503020204020204" charset="-122"/>
          </a:endParaRPr>
        </a:p>
      </dsp:txBody>
      <dsp:txXfrm>
        <a:off x="59286" y="1465468"/>
        <a:ext cx="879281" cy="488489"/>
      </dsp:txXfrm>
    </dsp:sp>
    <dsp:sp modelId="{5FA650CC-7220-4A9E-8A96-D8E44DD83D0C}">
      <dsp:nvSpPr>
        <dsp:cNvPr id="8" name="右箭头 7"/>
        <dsp:cNvSpPr/>
      </dsp:nvSpPr>
      <dsp:spPr bwMode="white">
        <a:xfrm rot="5399999">
          <a:off x="407335" y="1966170"/>
          <a:ext cx="183184" cy="219820"/>
        </a:xfrm>
        <a:prstGeom prst="rightArrow">
          <a:avLst>
            <a:gd name="adj1" fmla="val 60000"/>
            <a:gd name="adj2" fmla="val 50000"/>
          </a:avLst>
        </a:prstGeom>
      </dsp:spPr>
      <dsp:style>
        <a:lnRef idx="0">
          <a:schemeClr val="lt1"/>
        </a:lnRef>
        <a:fillRef idx="1">
          <a:schemeClr val="accent2">
            <a:hueOff val="660000"/>
            <a:satOff val="37647"/>
            <a:lumOff val="-24313"/>
            <a:alpha val="100000"/>
          </a:schemeClr>
        </a:fillRef>
        <a:effectRef idx="0">
          <a:scrgbClr r="0" g="0" b="0"/>
        </a:effectRef>
        <a:fontRef idx="minor">
          <a:schemeClr val="lt1"/>
        </a:fontRef>
      </dsp:style>
      <dsp:txBody>
        <a:bodyPr rot="-5400000" lIns="0" tIns="0" rIns="0" bIns="0" anchor="ctr"/>
        <a:lstStyle>
          <a:lvl1pPr algn="ctr">
            <a:defRPr sz="800"/>
          </a:lvl1pPr>
          <a:lvl2pPr marL="57150" indent="-57150" algn="ctr">
            <a:defRPr sz="600"/>
          </a:lvl2pPr>
          <a:lvl3pPr marL="114300" indent="-57150" algn="ctr">
            <a:defRPr sz="600"/>
          </a:lvl3pPr>
          <a:lvl4pPr marL="171450" indent="-57150" algn="ctr">
            <a:defRPr sz="600"/>
          </a:lvl4pPr>
          <a:lvl5pPr marL="228600" indent="-57150" algn="ctr">
            <a:defRPr sz="600"/>
          </a:lvl5pPr>
          <a:lvl6pPr marL="285750" indent="-57150" algn="ctr">
            <a:defRPr sz="600"/>
          </a:lvl6pPr>
          <a:lvl7pPr marL="342900" indent="-57150" algn="ctr">
            <a:defRPr sz="600"/>
          </a:lvl7pPr>
          <a:lvl8pPr marL="400050" indent="-57150" algn="ctr">
            <a:defRPr sz="600"/>
          </a:lvl8pPr>
          <a:lvl9pPr marL="457200" indent="-57150" algn="ctr">
            <a:defRPr sz="600"/>
          </a:lvl9pPr>
        </a:lstStyle>
        <a:p>
          <a:pPr lvl="0">
            <a:lnSpc>
              <a:spcPct val="100000"/>
            </a:lnSpc>
            <a:spcBef>
              <a:spcPct val="0"/>
            </a:spcBef>
            <a:spcAft>
              <a:spcPct val="35000"/>
            </a:spcAft>
          </a:pPr>
          <a:endParaRPr lang="zh-CN" altLang="en-US">
            <a:latin typeface="微软雅黑" panose="020B0503020204020204" charset="-122"/>
            <a:ea typeface="微软雅黑" panose="020B0503020204020204" charset="-122"/>
          </a:endParaRPr>
        </a:p>
      </dsp:txBody>
      <dsp:txXfrm rot="5399999">
        <a:off x="407335" y="1966170"/>
        <a:ext cx="183184" cy="219820"/>
      </dsp:txXfrm>
    </dsp:sp>
    <dsp:sp modelId="{1069DAAA-1C17-4616-A590-639FF2A39821}">
      <dsp:nvSpPr>
        <dsp:cNvPr id="9" name="圆角矩形 8"/>
        <dsp:cNvSpPr/>
      </dsp:nvSpPr>
      <dsp:spPr bwMode="white">
        <a:xfrm>
          <a:off x="59286" y="2198203"/>
          <a:ext cx="879281" cy="488489"/>
        </a:xfrm>
        <a:prstGeom prst="roundRect">
          <a:avLst>
            <a:gd name="adj" fmla="val 10000"/>
          </a:avLst>
        </a:prstGeom>
      </dsp:spPr>
      <dsp:style>
        <a:lnRef idx="2">
          <a:schemeClr val="lt1"/>
        </a:lnRef>
        <a:fillRef idx="1">
          <a:schemeClr val="accent2">
            <a:hueOff val="660000"/>
            <a:satOff val="37647"/>
            <a:lumOff val="-24313"/>
            <a:alpha val="100000"/>
          </a:schemeClr>
        </a:fillRef>
        <a:effectRef idx="0">
          <a:scrgbClr r="0" g="0" b="0"/>
        </a:effectRef>
        <a:fontRef idx="minor">
          <a:schemeClr val="lt1"/>
        </a:fontRef>
      </dsp:style>
      <dsp:txBody>
        <a:bodyPr vert="horz" wrap="square" lIns="41910" tIns="41910" rIns="41910" bIns="4191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dirty="0">
              <a:latin typeface="微软雅黑" panose="020B0503020204020204" charset="-122"/>
              <a:ea typeface="微软雅黑" panose="020B0503020204020204" charset="-122"/>
            </a:rPr>
            <a:t>统计</a:t>
          </a:r>
          <a:r>
            <a:rPr lang="zh-CN" altLang="en-US" dirty="0">
              <a:latin typeface="微软雅黑" panose="020B0503020204020204" charset="-122"/>
              <a:ea typeface="微软雅黑" panose="020B0503020204020204" charset="-122"/>
            </a:rPr>
            <a:t>指标</a:t>
          </a:r>
          <a:r>
            <a:rPr lang="zh-CN" altLang="en-US" dirty="0">
              <a:latin typeface="微软雅黑" panose="020B0503020204020204" charset="-122"/>
              <a:ea typeface="微软雅黑" panose="020B0503020204020204" charset="-122"/>
            </a:rPr>
            <a:t>分析</a:t>
          </a:r>
          <a:r>
            <a:rPr lang="zh-CN" altLang="en-US" dirty="0">
              <a:latin typeface="微软雅黑" panose="020B0503020204020204" charset="-122"/>
              <a:ea typeface="微软雅黑" panose="020B0503020204020204" charset="-122"/>
            </a:rPr>
            <a:t>数据</a:t>
          </a:r>
          <a:endParaRPr lang="zh-CN" altLang="en-US" dirty="0">
            <a:latin typeface="微软雅黑" panose="020B0503020204020204" charset="-122"/>
            <a:ea typeface="微软雅黑" panose="020B0503020204020204" charset="-122"/>
          </a:endParaRPr>
        </a:p>
      </dsp:txBody>
      <dsp:txXfrm>
        <a:off x="59286" y="2198203"/>
        <a:ext cx="879281" cy="4884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0644" tIns="45322" rIns="90644" bIns="45322" rtlCol="0"/>
          <a:lstStyle>
            <a:lvl1pPr algn="l">
              <a:defRPr sz="1200"/>
            </a:lvl1pPr>
          </a:lstStyle>
          <a:p>
            <a:endParaRPr lang="zh-CN" altLang="en-US"/>
          </a:p>
        </p:txBody>
      </p:sp>
      <p:sp>
        <p:nvSpPr>
          <p:cNvPr id="3" name="日期占位符 2"/>
          <p:cNvSpPr>
            <a:spLocks noGrp="1"/>
          </p:cNvSpPr>
          <p:nvPr>
            <p:ph type="dt" sz="quarter" idx="1"/>
          </p:nvPr>
        </p:nvSpPr>
        <p:spPr>
          <a:xfrm>
            <a:off x="3815374" y="0"/>
            <a:ext cx="2918831" cy="495029"/>
          </a:xfrm>
          <a:prstGeom prst="rect">
            <a:avLst/>
          </a:prstGeom>
        </p:spPr>
        <p:txBody>
          <a:bodyPr vert="horz" lIns="90644" tIns="45322" rIns="90644" bIns="45322" rtlCol="0"/>
          <a:lstStyle>
            <a:lvl1pPr algn="r">
              <a:defRPr sz="1200"/>
            </a:lvl1pPr>
          </a:lstStyle>
          <a:p>
            <a:fld id="{B8DFF649-4D67-4DBA-B0AD-5E6471D3F054}" type="datetimeFigureOut">
              <a:rPr lang="zh-CN" altLang="en-US" smtClean="0"/>
            </a:fld>
            <a:endParaRPr lang="zh-CN" altLang="en-US"/>
          </a:p>
        </p:txBody>
      </p:sp>
      <p:sp>
        <p:nvSpPr>
          <p:cNvPr id="4" name="页脚占位符 3"/>
          <p:cNvSpPr>
            <a:spLocks noGrp="1"/>
          </p:cNvSpPr>
          <p:nvPr>
            <p:ph type="ftr" sz="quarter" idx="2"/>
          </p:nvPr>
        </p:nvSpPr>
        <p:spPr>
          <a:xfrm>
            <a:off x="1" y="9371287"/>
            <a:ext cx="2918831" cy="495028"/>
          </a:xfrm>
          <a:prstGeom prst="rect">
            <a:avLst/>
          </a:prstGeom>
        </p:spPr>
        <p:txBody>
          <a:bodyPr vert="horz" lIns="90644" tIns="45322" rIns="90644" bIns="45322"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4" y="9371287"/>
            <a:ext cx="2918831" cy="495028"/>
          </a:xfrm>
          <a:prstGeom prst="rect">
            <a:avLst/>
          </a:prstGeom>
        </p:spPr>
        <p:txBody>
          <a:bodyPr vert="horz" lIns="90644" tIns="45322" rIns="90644" bIns="45322" rtlCol="0" anchor="b"/>
          <a:lstStyle>
            <a:lvl1pPr algn="r">
              <a:defRPr sz="1200"/>
            </a:lvl1pPr>
          </a:lstStyle>
          <a:p>
            <a:fld id="{C4E740F6-53FE-4428-B390-2A61203F2F9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2918831" cy="495029"/>
          </a:xfrm>
          <a:prstGeom prst="rect">
            <a:avLst/>
          </a:prstGeom>
        </p:spPr>
        <p:txBody>
          <a:bodyPr vert="horz" lIns="90644" tIns="45322" rIns="90644" bIns="45322" rtlCol="0"/>
          <a:lstStyle>
            <a:lvl1pPr algn="l">
              <a:defRPr sz="1200"/>
            </a:lvl1pPr>
          </a:lstStyle>
          <a:p>
            <a:endParaRPr lang="zh-CN" altLang="en-US"/>
          </a:p>
        </p:txBody>
      </p:sp>
      <p:sp>
        <p:nvSpPr>
          <p:cNvPr id="3" name="日期占位符 2"/>
          <p:cNvSpPr>
            <a:spLocks noGrp="1"/>
          </p:cNvSpPr>
          <p:nvPr>
            <p:ph type="dt" idx="1"/>
          </p:nvPr>
        </p:nvSpPr>
        <p:spPr>
          <a:xfrm>
            <a:off x="3815374" y="0"/>
            <a:ext cx="2918831" cy="495029"/>
          </a:xfrm>
          <a:prstGeom prst="rect">
            <a:avLst/>
          </a:prstGeom>
        </p:spPr>
        <p:txBody>
          <a:bodyPr vert="horz" lIns="90644" tIns="45322" rIns="90644" bIns="45322" rtlCol="0"/>
          <a:lstStyle>
            <a:lvl1pPr algn="r">
              <a:defRPr sz="1200"/>
            </a:lvl1pPr>
          </a:lstStyle>
          <a:p>
            <a:fld id="{06FA4BB8-CD19-44EC-AA8C-534D7C2E62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7988" y="1231900"/>
            <a:ext cx="5919787" cy="3330575"/>
          </a:xfrm>
          <a:prstGeom prst="rect">
            <a:avLst/>
          </a:prstGeom>
          <a:noFill/>
          <a:ln w="12700">
            <a:solidFill>
              <a:prstClr val="black"/>
            </a:solidFill>
          </a:ln>
        </p:spPr>
        <p:txBody>
          <a:bodyPr vert="horz" lIns="90644" tIns="45322" rIns="90644" bIns="45322" rtlCol="0" anchor="ctr"/>
          <a:lstStyle/>
          <a:p>
            <a:endParaRPr lang="zh-CN" altLang="en-US"/>
          </a:p>
        </p:txBody>
      </p:sp>
      <p:sp>
        <p:nvSpPr>
          <p:cNvPr id="5" name="备注占位符 4"/>
          <p:cNvSpPr>
            <a:spLocks noGrp="1"/>
          </p:cNvSpPr>
          <p:nvPr>
            <p:ph type="body" sz="quarter" idx="3"/>
          </p:nvPr>
        </p:nvSpPr>
        <p:spPr>
          <a:xfrm>
            <a:off x="673577" y="4748164"/>
            <a:ext cx="5388610" cy="3884861"/>
          </a:xfrm>
          <a:prstGeom prst="rect">
            <a:avLst/>
          </a:prstGeom>
        </p:spPr>
        <p:txBody>
          <a:bodyPr vert="horz" lIns="90644" tIns="45322" rIns="90644" bIns="45322"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1" y="9371287"/>
            <a:ext cx="2918831" cy="495028"/>
          </a:xfrm>
          <a:prstGeom prst="rect">
            <a:avLst/>
          </a:prstGeom>
        </p:spPr>
        <p:txBody>
          <a:bodyPr vert="horz" lIns="90644" tIns="45322" rIns="90644" bIns="45322"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4" y="9371287"/>
            <a:ext cx="2918831" cy="495028"/>
          </a:xfrm>
          <a:prstGeom prst="rect">
            <a:avLst/>
          </a:prstGeom>
        </p:spPr>
        <p:txBody>
          <a:bodyPr vert="horz" lIns="90644" tIns="45322" rIns="90644" bIns="45322" rtlCol="0" anchor="b"/>
          <a:lstStyle>
            <a:lvl1pPr algn="r">
              <a:defRPr sz="1200"/>
            </a:lvl1pPr>
          </a:lstStyle>
          <a:p>
            <a:fld id="{C509D7D4-BC5B-47D2-AC50-E2945807DE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lang="zh-CN" altLang="en-US" dirty="0"/>
          </a:p>
        </p:txBody>
      </p:sp>
      <p:sp>
        <p:nvSpPr>
          <p:cNvPr id="4" name="灯片编号占位符 3"/>
          <p:cNvSpPr>
            <a:spLocks noGrp="1"/>
          </p:cNvSpPr>
          <p:nvPr>
            <p:ph type="sldNum" sz="quarter" idx="10"/>
          </p:nvPr>
        </p:nvSpPr>
        <p:spPr/>
        <p:txBody>
          <a:bodyPr/>
          <a:lstStyle/>
          <a:p>
            <a:pPr defTabSz="906145">
              <a:defRPr/>
            </a:pPr>
            <a:fld id="{1852E833-5B99-4EB9-9106-45F6E37052D5}" type="slidenum">
              <a:rPr lang="zh-CN" altLang="en-US">
                <a:solidFill>
                  <a:prstClr val="black"/>
                </a:solidFill>
                <a:latin typeface="等线" panose="02010600030101010101" charset="-122"/>
                <a:ea typeface="等线" panose="02010600030101010101" charset="-122"/>
              </a:rPr>
            </a:fld>
            <a:endParaRPr lang="zh-CN" altLang="en-US">
              <a:solidFill>
                <a:prstClr val="black"/>
              </a:solidFill>
              <a:latin typeface="等线" panose="02010600030101010101" charset="-122"/>
              <a:ea typeface="等线" panose="02010600030101010101"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852E833-5B99-4EB9-9106-45F6E37052D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06145" rtl="0" eaLnBrk="1" fontAlgn="auto" latinLnBrk="0" hangingPunct="1">
              <a:lnSpc>
                <a:spcPct val="100000"/>
              </a:lnSpc>
              <a:spcBef>
                <a:spcPts val="0"/>
              </a:spcBef>
              <a:spcAft>
                <a:spcPts val="0"/>
              </a:spcAft>
              <a:buClrTx/>
              <a:buSzTx/>
              <a:buFontTx/>
              <a:buNone/>
              <a:defRPr/>
            </a:pPr>
            <a:fld id="{76FDCBED-7452-4B63-AA99-43F38D546D35}"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lIns="91434" tIns="45718" rIns="91434" bIns="45718"/>
          <a:lstStyle>
            <a:lvl1pPr defTabSz="456565">
              <a:defRPr/>
            </a:lvl1pPr>
          </a:lstStyle>
          <a:p>
            <a:pPr marL="0" marR="0" lvl="0" indent="0" algn="l" defTabSz="4565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9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9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lIns="91434" tIns="45718" rIns="91434" bIns="45718"/>
          <a:lstStyle>
            <a:lvl1pPr defTabSz="456565">
              <a:defRPr/>
            </a:lvl1pP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4"/>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4"/>
            <a:ext cx="7734300" cy="581183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3" name="页脚占位符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4" name="灯片编号占位符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1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9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1" y="12"/>
            <a:ext cx="1023209" cy="11196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21"/>
            <a:ext cx="12192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cstate="print"/>
          <a:stretch>
            <a:fillRect/>
          </a:stretch>
        </p:blipFill>
        <p:spPr>
          <a:xfrm>
            <a:off x="0" y="2"/>
            <a:ext cx="12192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476213" y="1543061"/>
            <a:ext cx="10752667" cy="3600451"/>
          </a:xfrm>
          <a:prstGeom prst="rect">
            <a:avLst/>
          </a:prstGeom>
        </p:spPr>
        <p:txBody>
          <a:bodyPr/>
          <a:lstStyle>
            <a:lvl1pPr>
              <a:defRPr b="1">
                <a:solidFill>
                  <a:srgbClr val="00478B"/>
                </a:solidFill>
                <a:latin typeface="微软雅黑" panose="020B0503020204020204" charset="-122"/>
                <a:ea typeface="微软雅黑" panose="020B0503020204020204" charset="-122"/>
              </a:defRPr>
            </a:lvl1pPr>
            <a:lvl2pPr>
              <a:defRPr b="1">
                <a:solidFill>
                  <a:schemeClr val="tx1"/>
                </a:solidFill>
                <a:latin typeface="微软雅黑" panose="020B0503020204020204" charset="-122"/>
                <a:ea typeface="微软雅黑" panose="020B0503020204020204" charset="-122"/>
              </a:defRPr>
            </a:lvl2pPr>
            <a:lvl3pPr>
              <a:defRPr b="1">
                <a:solidFill>
                  <a:schemeClr val="tx1"/>
                </a:solidFill>
                <a:latin typeface="微软雅黑" panose="020B0503020204020204" charset="-122"/>
                <a:ea typeface="微软雅黑" panose="020B0503020204020204" charset="-122"/>
              </a:defRPr>
            </a:lvl3pPr>
            <a:lvl4pPr>
              <a:defRPr b="1">
                <a:solidFill>
                  <a:schemeClr val="tx1"/>
                </a:solidFill>
                <a:latin typeface="微软雅黑" panose="020B0503020204020204" charset="-122"/>
                <a:ea typeface="微软雅黑" panose="020B0503020204020204" charset="-122"/>
              </a:defRPr>
            </a:lvl4pPr>
            <a:lvl5pPr>
              <a:defRPr b="1">
                <a:solidFill>
                  <a:schemeClr val="tx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5"/>
          <p:cNvSpPr>
            <a:spLocks noGrp="1"/>
          </p:cNvSpPr>
          <p:nvPr>
            <p:ph type="sldNum" sz="quarter" idx="14"/>
          </p:nvPr>
        </p:nvSpPr>
        <p:spPr>
          <a:xfrm>
            <a:off x="8737600" y="6423032"/>
            <a:ext cx="2844800" cy="365125"/>
          </a:xfrm>
          <a:prstGeom prst="rect">
            <a:avLst/>
          </a:prstGeom>
        </p:spPr>
        <p:txBody>
          <a:bodyPr vert="horz" wrap="square" lIns="91434" tIns="45718" rIns="91434" bIns="45718" numCol="1" anchor="t" anchorCtr="0" compatLnSpc="1"/>
          <a:lstStyle>
            <a:lvl1pPr algn="r" eaLnBrk="1" hangingPunct="1">
              <a:defRPr sz="1900">
                <a:solidFill>
                  <a:srgbClr val="000000"/>
                </a:solidFill>
                <a:latin typeface="Times New Roman" panose="02020603050405020304" pitchFamily="18" charset="0"/>
                <a:ea typeface="宋体" pitchFamily="2" charset="-122"/>
                <a:cs typeface="Times New Roman" panose="02020603050405020304" pitchFamily="18" charset="0"/>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5790EB89-D834-4F60-B25E-8A0EE23596D8}" type="slidenum">
              <a:rPr kumimoji="0" lang="zh-CN" altLang="en-US" sz="1900" b="0" i="0" u="none" strike="noStrike" kern="1200" cap="none" spc="0" normalizeH="0" baseline="0" noProof="0" smtClean="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rPr>
            </a:fld>
            <a:endParaRPr kumimoji="0" lang="zh-CN" altLang="en-US" sz="1900" b="0" i="0" u="none" strike="noStrike" kern="1200" cap="none" spc="0" normalizeH="0" baseline="0" noProof="0">
              <a:ln>
                <a:noFill/>
              </a:ln>
              <a:solidFill>
                <a:srgbClr val="000000"/>
              </a:solidFill>
              <a:effectLst/>
              <a:uLnTx/>
              <a:uFillTx/>
              <a:latin typeface="Times New Roman" panose="02020603050405020304" pitchFamily="18" charset="0"/>
              <a:ea typeface="宋体" pitchFamily="2" charset="-122"/>
              <a:cs typeface="Times New Roman" panose="02020603050405020304" pitchFamily="18" charset="0"/>
            </a:endParaRPr>
          </a:p>
        </p:txBody>
      </p:sp>
      <p:sp>
        <p:nvSpPr>
          <p:cNvPr id="6" name="Rectangle 4"/>
          <p:cNvSpPr>
            <a:spLocks noGrp="1" noChangeArrowheads="1"/>
          </p:cNvSpPr>
          <p:nvPr>
            <p:ph type="dt" sz="half" idx="15"/>
          </p:nvPr>
        </p:nvSpPr>
        <p:spPr>
          <a:xfrm>
            <a:off x="609600" y="6381749"/>
            <a:ext cx="2844800" cy="476251"/>
          </a:xfrm>
          <a:prstGeom prst="rect">
            <a:avLst/>
          </a:prstGeom>
        </p:spPr>
        <p:txBody>
          <a:bodyPr/>
          <a:lstStyle>
            <a:lvl1pPr algn="l" eaLnBrk="1" fontAlgn="auto" hangingPunct="1">
              <a:spcBef>
                <a:spcPts val="0"/>
              </a:spcBef>
              <a:spcAft>
                <a:spcPts val="0"/>
              </a:spcAft>
              <a:defRPr sz="1900" b="1">
                <a:solidFill>
                  <a:srgbClr val="00478B"/>
                </a:solidFill>
                <a:latin typeface="微软雅黑" panose="020B0503020204020204" charset="-122"/>
                <a:ea typeface="微软雅黑" panose="020B0503020204020204" charset="-122"/>
                <a:cs typeface="Arial" panose="020B0604020202020204" pitchFamily="34" charset="0"/>
              </a:defRPr>
            </a:lvl1pPr>
          </a:lstStyle>
          <a:p>
            <a:pPr marL="0" marR="0" lvl="0" indent="0" algn="l" defTabSz="342265" rtl="0" eaLnBrk="1" fontAlgn="auto" latinLnBrk="0" hangingPunct="1">
              <a:lnSpc>
                <a:spcPct val="100000"/>
              </a:lnSpc>
              <a:spcBef>
                <a:spcPts val="0"/>
              </a:spcBef>
              <a:spcAft>
                <a:spcPts val="0"/>
              </a:spcAft>
              <a:buClrTx/>
              <a:buSzTx/>
              <a:buFontTx/>
              <a:buNone/>
              <a:defRPr/>
            </a:pPr>
            <a:endParaRPr kumimoji="0" lang="en-US" altLang="zh-CN" sz="1900" b="1" i="0" u="none" strike="noStrike" kern="1200" cap="none" spc="0" normalizeH="0" baseline="0" noProof="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endParaRPr>
          </a:p>
        </p:txBody>
      </p:sp>
      <p:sp>
        <p:nvSpPr>
          <p:cNvPr id="7" name="Rectangle 5"/>
          <p:cNvSpPr>
            <a:spLocks noGrp="1" noChangeArrowheads="1"/>
          </p:cNvSpPr>
          <p:nvPr>
            <p:ph type="ftr" sz="quarter" idx="16"/>
          </p:nvPr>
        </p:nvSpPr>
        <p:spPr>
          <a:xfrm>
            <a:off x="4165600" y="6381749"/>
            <a:ext cx="3860800" cy="476251"/>
          </a:xfrm>
          <a:prstGeom prst="rect">
            <a:avLst/>
          </a:prstGeom>
        </p:spPr>
        <p:txBody>
          <a:bodyPr vert="horz" wrap="square" lIns="91434" tIns="45718" rIns="91434" bIns="45718" numCol="1" anchor="t" anchorCtr="0" compatLnSpc="1"/>
          <a:lstStyle>
            <a:lvl1pPr eaLnBrk="1" hangingPunct="1">
              <a:defRPr sz="1900" b="1">
                <a:solidFill>
                  <a:srgbClr val="00478B"/>
                </a:solidFill>
                <a:latin typeface="微软雅黑" panose="020B0503020204020204" charset="-122"/>
                <a:ea typeface="微软雅黑" panose="020B0503020204020204" charset="-122"/>
                <a:cs typeface="Arial" panose="020B0604020202020204" pitchFamily="34" charset="0"/>
              </a:defRPr>
            </a:lvl1pPr>
          </a:lstStyle>
          <a:p>
            <a:pPr marL="0" marR="0" lvl="0" indent="0" algn="ctr" defTabSz="342265" rtl="0" eaLnBrk="1" fontAlgn="auto" latinLnBrk="0" hangingPunct="1">
              <a:lnSpc>
                <a:spcPct val="100000"/>
              </a:lnSpc>
              <a:spcBef>
                <a:spcPts val="0"/>
              </a:spcBef>
              <a:spcAft>
                <a:spcPts val="0"/>
              </a:spcAft>
              <a:buClrTx/>
              <a:buSzTx/>
              <a:buFontTx/>
              <a:buNone/>
              <a:defRPr/>
            </a:pPr>
            <a:fld id="{0EEF8363-2540-40A1-ABD1-54B87DFC0FCB}" type="slidenum">
              <a:rPr kumimoji="0" lang="en-US" altLang="zh-CN" sz="1900" b="1" i="0" u="none" strike="noStrike" kern="1200" cap="none" spc="0" normalizeH="0" baseline="0" noProof="0" smtClean="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rPr>
            </a:fld>
            <a:endParaRPr kumimoji="0" lang="en-US" altLang="zh-CN" sz="1900" b="1" i="0" u="none" strike="noStrike" kern="1200" cap="none" spc="0" normalizeH="0" baseline="0" noProof="0">
              <a:ln>
                <a:noFill/>
              </a:ln>
              <a:solidFill>
                <a:srgbClr val="00478B"/>
              </a:solidFill>
              <a:effectLst/>
              <a:uLnTx/>
              <a:uFillTx/>
              <a:latin typeface="微软雅黑" panose="020B0503020204020204" charset="-122"/>
              <a:ea typeface="微软雅黑" panose="020B0503020204020204" charset="-122"/>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342265" rtl="0" eaLnBrk="1" fontAlgn="auto" latinLnBrk="0" hangingPunct="1">
              <a:lnSpc>
                <a:spcPct val="100000"/>
              </a:lnSpc>
              <a:spcBef>
                <a:spcPts val="0"/>
              </a:spcBef>
              <a:spcAft>
                <a:spcPts val="0"/>
              </a:spcAft>
              <a:buClrTx/>
              <a:buSzTx/>
              <a:buFontTx/>
              <a:buNone/>
              <a:defRPr/>
            </a:pPr>
            <a:fld id="{D9C88D8C-81D5-4585-B1A7-B22095902269}"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endParaRPr>
          </a:p>
        </p:txBody>
      </p:sp>
      <p:sp>
        <p:nvSpPr>
          <p:cNvPr id="3" name="页脚占位符 2"/>
          <p:cNvSpPr>
            <a:spLocks noGrp="1"/>
          </p:cNvSpPr>
          <p:nvPr>
            <p:ph type="ftr" sz="quarter" idx="11"/>
          </p:nvPr>
        </p:nvSpPr>
        <p:spPr/>
        <p:txBody>
          <a:body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342265" rtl="0" eaLnBrk="1" fontAlgn="auto" latinLnBrk="0" hangingPunct="1">
              <a:lnSpc>
                <a:spcPct val="100000"/>
              </a:lnSpc>
              <a:spcBef>
                <a:spcPts val="0"/>
              </a:spcBef>
              <a:spcAft>
                <a:spcPts val="0"/>
              </a:spcAft>
              <a:buClrTx/>
              <a:buSzTx/>
              <a:buFontTx/>
              <a:buNone/>
              <a:defRPr/>
            </a:pPr>
            <a:fld id="{19E9FB9D-B151-45EE-9A21-48C2569AB934}"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endParaRPr>
          </a:p>
        </p:txBody>
      </p:sp>
      <p:sp>
        <p:nvSpPr>
          <p:cNvPr id="5" name="矩形 4"/>
          <p:cNvSpPr/>
          <p:nvPr userDrawn="1"/>
        </p:nvSpPr>
        <p:spPr>
          <a:xfrm>
            <a:off x="0" y="330200"/>
            <a:ext cx="304800" cy="635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6" name="矩形 5"/>
          <p:cNvSpPr/>
          <p:nvPr userDrawn="1"/>
        </p:nvSpPr>
        <p:spPr>
          <a:xfrm>
            <a:off x="355600" y="330200"/>
            <a:ext cx="127000" cy="635000"/>
          </a:xfrm>
          <a:prstGeom prst="rect">
            <a:avLst/>
          </a:prstGeom>
          <a:solidFill>
            <a:srgbClr val="55C0E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宋体" pitchFamily="2" charset="-122"/>
              <a:cs typeface="+mn-cs"/>
            </a:endParaRPr>
          </a:p>
        </p:txBody>
      </p:sp>
      <p:sp>
        <p:nvSpPr>
          <p:cNvPr id="8" name="文本占位符 7"/>
          <p:cNvSpPr>
            <a:spLocks noGrp="1"/>
          </p:cNvSpPr>
          <p:nvPr>
            <p:ph type="body" sz="quarter" idx="13" hasCustomPrompt="1"/>
          </p:nvPr>
        </p:nvSpPr>
        <p:spPr>
          <a:xfrm>
            <a:off x="622303" y="330200"/>
            <a:ext cx="7886700" cy="431800"/>
          </a:xfrm>
        </p:spPr>
        <p:txBody>
          <a:bodyPr/>
          <a:lstStyle>
            <a:lvl1pPr marL="0" indent="0">
              <a:buNone/>
              <a:defRPr b="1">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sp>
        <p:nvSpPr>
          <p:cNvPr id="9" name="文本占位符 7"/>
          <p:cNvSpPr>
            <a:spLocks noGrp="1"/>
          </p:cNvSpPr>
          <p:nvPr>
            <p:ph type="body" sz="quarter" idx="14" hasCustomPrompt="1"/>
          </p:nvPr>
        </p:nvSpPr>
        <p:spPr>
          <a:xfrm>
            <a:off x="622303" y="685800"/>
            <a:ext cx="7886700" cy="304800"/>
          </a:xfrm>
        </p:spPr>
        <p:txBody>
          <a:bodyPr>
            <a:normAutofit/>
          </a:bodyPr>
          <a:lstStyle>
            <a:lvl1pPr marL="0" indent="0">
              <a:buNone/>
              <a:defRPr sz="1200">
                <a:solidFill>
                  <a:schemeClr val="tx1">
                    <a:lumMod val="65000"/>
                    <a:lumOff val="35000"/>
                  </a:schemeClr>
                </a:solidFill>
                <a:latin typeface="华文细黑" panose="02010600040101010101" pitchFamily="2" charset="-122"/>
                <a:ea typeface="华文细黑" panose="02010600040101010101" pitchFamily="2" charset="-122"/>
              </a:defRPr>
            </a:lvl1pPr>
          </a:lstStyle>
          <a:p>
            <a:pPr lvl="0"/>
            <a:r>
              <a:rPr lang="zh-CN" altLang="en-US" dirty="0"/>
              <a:t>编辑母版文本样式</a:t>
            </a:r>
            <a:endParaRPr lang="zh-CN" altLang="en-US" dirty="0"/>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8800" y="7"/>
            <a:ext cx="1023209" cy="11196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9" tIns="60954" rIns="121909" bIns="60954"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srgbClr val="002060"/>
              </a:solidFill>
              <a:effectLst/>
              <a:uLnTx/>
              <a:uFillTx/>
              <a:latin typeface="Calibri" panose="020F0502020204030204"/>
              <a:ea typeface="宋体" pitchFamily="2" charset="-122"/>
              <a:cs typeface="+mn-cs"/>
            </a:endParaRPr>
          </a:p>
        </p:txBody>
      </p:sp>
      <p:pic>
        <p:nvPicPr>
          <p:cNvPr id="5" name="Picture 2"/>
          <p:cNvPicPr>
            <a:picLocks noChangeAspect="1" noChangeArrowheads="1"/>
          </p:cNvPicPr>
          <p:nvPr userDrawn="1"/>
        </p:nvPicPr>
        <p:blipFill>
          <a:blip r:embed="rId2" cstate="print"/>
          <a:srcRect/>
          <a:stretch>
            <a:fillRect/>
          </a:stretch>
        </p:blipFill>
        <p:spPr bwMode="auto">
          <a:xfrm>
            <a:off x="1" y="6301317"/>
            <a:ext cx="12189179" cy="584200"/>
          </a:xfrm>
          <a:prstGeom prst="rect">
            <a:avLst/>
          </a:prstGeom>
          <a:noFill/>
          <a:ln w="9525">
            <a:noFill/>
            <a:miter lim="800000"/>
            <a:headEnd/>
            <a:tailEnd/>
          </a:ln>
        </p:spPr>
      </p:pic>
      <p:pic>
        <p:nvPicPr>
          <p:cNvPr id="6" name="Picture 3" descr="logo"/>
          <p:cNvPicPr>
            <a:picLocks noChangeAspect="1" noChangeArrowheads="1"/>
          </p:cNvPicPr>
          <p:nvPr userDrawn="1"/>
        </p:nvPicPr>
        <p:blipFill>
          <a:blip r:embed="rId3" cstate="print"/>
          <a:srcRect/>
          <a:stretch>
            <a:fillRect/>
          </a:stretch>
        </p:blipFill>
        <p:spPr bwMode="auto">
          <a:xfrm>
            <a:off x="11071583" y="160867"/>
            <a:ext cx="1021644" cy="721784"/>
          </a:xfrm>
          <a:prstGeom prst="rect">
            <a:avLst/>
          </a:prstGeom>
          <a:noFill/>
          <a:ln w="9525">
            <a:noFill/>
            <a:miter lim="800000"/>
            <a:headEnd/>
            <a:tailEnd/>
          </a:ln>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07A3075A-DB2B-49B4-A2B7-154D1AA8959B}"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rPr>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4" name="矩形 3"/>
          <p:cNvSpPr/>
          <p:nvPr userDrawn="1"/>
        </p:nvSpPr>
        <p:spPr>
          <a:xfrm>
            <a:off x="0" y="9"/>
            <a:ext cx="12192000" cy="960967"/>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itchFamily="2" charset="-122"/>
              <a:cs typeface="+mn-cs"/>
            </a:endParaRPr>
          </a:p>
        </p:txBody>
      </p:sp>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6301317"/>
            <a:ext cx="1218917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71583" y="160867"/>
            <a:ext cx="1021644" cy="72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00" y="1600206"/>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灯片编号占位符 6"/>
          <p:cNvSpPr>
            <a:spLocks noGrp="1"/>
          </p:cNvSpPr>
          <p:nvPr>
            <p:ph type="sldNum" sz="quarter" idx="10"/>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FB5005DD-E773-4F5A-9340-A864BD633294}"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rPr>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10" name="矩形 9"/>
          <p:cNvSpPr/>
          <p:nvPr userDrawn="1"/>
        </p:nvSpPr>
        <p:spPr>
          <a:xfrm>
            <a:off x="0" y="1"/>
            <a:ext cx="12192000" cy="960000"/>
          </a:xfrm>
          <a:prstGeom prst="rect">
            <a:avLst/>
          </a:prstGeom>
          <a:solidFill>
            <a:srgbClr val="37649B"/>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2060"/>
              </a:solidFill>
              <a:effectLst/>
              <a:uLnTx/>
              <a:uFillTx/>
              <a:latin typeface="Calibri" panose="020F0502020204030204"/>
              <a:ea typeface="宋体" pitchFamily="2" charset="-122"/>
              <a:cs typeface="+mn-cs"/>
            </a:endParaRPr>
          </a:p>
        </p:txBody>
      </p:sp>
      <p:sp>
        <p:nvSpPr>
          <p:cNvPr id="2" name="标题 1"/>
          <p:cNvSpPr>
            <a:spLocks noGrp="1"/>
          </p:cNvSpPr>
          <p:nvPr>
            <p:ph type="title"/>
          </p:nvPr>
        </p:nvSpPr>
        <p:spPr>
          <a:xfrm>
            <a:off x="0" y="-12332"/>
            <a:ext cx="12192000" cy="1060083"/>
          </a:xfrm>
        </p:spPr>
        <p:txBody>
          <a:bodyPr/>
          <a:lstStyle>
            <a:lvl1pPr>
              <a:defRPr sz="43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09600" y="1600201"/>
            <a:ext cx="10972800" cy="4525963"/>
          </a:xfrm>
        </p:spPr>
        <p:txBody>
          <a:bodyPr/>
          <a:lstStyle>
            <a:lvl1pPr>
              <a:defRPr lang="zh-CN" altLang="en-US" sz="3700" kern="1200" dirty="0" smtClean="0">
                <a:solidFill>
                  <a:srgbClr val="002060"/>
                </a:solidFill>
                <a:latin typeface="黑体" panose="02010609060101010101" pitchFamily="49" charset="-122"/>
                <a:ea typeface="黑体" panose="02010609060101010101" pitchFamily="49" charset="-122"/>
                <a:cs typeface="微软雅黑" panose="020B0503020204020204" charset="-122"/>
              </a:defRPr>
            </a:lvl1pPr>
            <a:lvl2pPr>
              <a:defRPr sz="3200">
                <a:solidFill>
                  <a:srgbClr val="002060"/>
                </a:solidFill>
                <a:latin typeface="黑体" panose="02010609060101010101" pitchFamily="49" charset="-122"/>
                <a:ea typeface="黑体" panose="02010609060101010101" pitchFamily="49" charset="-122"/>
              </a:defRPr>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灯片编号占位符 6"/>
          <p:cNvSpPr>
            <a:spLocks noGrp="1"/>
          </p:cNvSpPr>
          <p:nvPr>
            <p:ph type="sldNum" sz="quarter" idx="12"/>
          </p:nvPr>
        </p:nvSpPr>
        <p:spPr/>
        <p:txBody>
          <a:bodyPr/>
          <a:lstStyle>
            <a:lvl1pPr>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6D88E112-9C7D-491C-BCD1-B6E51E46212D}" type="slidenum">
              <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rPr>
            </a:fld>
            <a:endParaRPr kumimoji="0" lang="en-US" altLang="zh-CN" sz="1200" b="0" i="0" u="none" strike="noStrike" kern="1200" cap="none" spc="0" normalizeH="0" baseline="0" noProof="0">
              <a:ln>
                <a:noFill/>
              </a:ln>
              <a:solidFill>
                <a:prstClr val="black">
                  <a:tint val="75000"/>
                </a:prstClr>
              </a:solidFill>
              <a:effectLst/>
              <a:uLnTx/>
              <a:uFillTx/>
              <a:latin typeface="Calibri" panose="020F0502020204030204"/>
              <a:ea typeface="宋体" pitchFamily="2" charset="-122"/>
              <a:cs typeface="+mn-cs"/>
            </a:endParaRPr>
          </a:p>
        </p:txBody>
      </p:sp>
      <p:pic>
        <p:nvPicPr>
          <p:cNvPr id="12" name="Picture 2"/>
          <p:cNvPicPr>
            <a:picLocks noChangeAspect="1" noChangeArrowheads="1"/>
          </p:cNvPicPr>
          <p:nvPr userDrawn="1"/>
        </p:nvPicPr>
        <p:blipFill>
          <a:blip r:embed="rId2" cstate="print"/>
          <a:srcRect/>
          <a:stretch>
            <a:fillRect/>
          </a:stretch>
        </p:blipFill>
        <p:spPr bwMode="auto">
          <a:xfrm>
            <a:off x="7" y="6301317"/>
            <a:ext cx="1218776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logo"/>
          <p:cNvPicPr>
            <a:picLocks noChangeAspect="1" noChangeArrowheads="1"/>
          </p:cNvPicPr>
          <p:nvPr userDrawn="1"/>
        </p:nvPicPr>
        <p:blipFill>
          <a:blip r:embed="rId3" cstate="print"/>
          <a:srcRect/>
          <a:stretch>
            <a:fillRect/>
          </a:stretch>
        </p:blipFill>
        <p:spPr bwMode="auto">
          <a:xfrm>
            <a:off x="11280581" y="161856"/>
            <a:ext cx="812857"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42"/>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Footer Placeholder 4"/>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Slide Number Placeholder 5"/>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4"/>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172200" y="1825624"/>
            <a:ext cx="5181600" cy="435133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8" name="Footer Placeholder 7"/>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9" name="Slide Number Placeholder 8"/>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4" name="Footer Placeholder 3"/>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Slide Number Placeholder 4"/>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3" name="Footer Placeholder 2"/>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4" name="Slide Number Placeholder 3"/>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lvl1pPr defTabSz="342265">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41B2F1D3-38C4-4AE0-A89D-4529D9B4EF2A}"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Footer Placeholder 5"/>
          <p:cNvSpPr>
            <a:spLocks noGrp="1"/>
          </p:cNvSpPr>
          <p:nvPr>
            <p:ph type="ftr" sz="quarter" idx="11"/>
          </p:nvPr>
        </p:nvSpPr>
        <p:spPr/>
        <p:txBody>
          <a:bodyPr/>
          <a:lstStyle>
            <a:lvl1pPr defTabSz="342265">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7" name="Slide Number Placeholder 6"/>
          <p:cNvSpPr>
            <a:spLocks noGrp="1"/>
          </p:cNvSpPr>
          <p:nvPr>
            <p:ph type="sldNum" sz="quarter" idx="12"/>
          </p:nvPr>
        </p:nvSpPr>
        <p:spPr/>
        <p:txBody>
          <a:bodyPr/>
          <a:lstStyle>
            <a:lvl1pPr defTabSz="342265">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795168C3-2083-4FEB-A638-0502EE32FC75}"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1" Type="http://schemas.openxmlformats.org/officeDocument/2006/relationships/theme" Target="../theme/theme2.xml"/><Relationship Id="rId20" Type="http://schemas.openxmlformats.org/officeDocument/2006/relationships/image" Target="../media/image4.jpeg"/><Relationship Id="rId2" Type="http://schemas.openxmlformats.org/officeDocument/2006/relationships/slideLayout" Target="../slideLayouts/slideLayout3.xml"/><Relationship Id="rId19" Type="http://schemas.openxmlformats.org/officeDocument/2006/relationships/image" Target="../media/image3.jpeg"/><Relationship Id="rId18" Type="http://schemas.openxmlformats.org/officeDocument/2006/relationships/slideLayout" Target="../slideLayouts/slideLayout19.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l="5375" r="7693"/>
          <a:stretch>
            <a:fillRect/>
          </a:stretch>
        </p:blipFill>
        <p:spPr>
          <a:xfrm>
            <a:off x="7392197" y="5076328"/>
            <a:ext cx="2055153" cy="1773053"/>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846"/>
          <a:stretch>
            <a:fillRect/>
          </a:stretch>
        </p:blipFill>
        <p:spPr>
          <a:xfrm>
            <a:off x="2463382" y="5068761"/>
            <a:ext cx="2364071" cy="1788187"/>
          </a:xfrm>
          <a:prstGeom prst="rect">
            <a:avLst/>
          </a:prstGeom>
        </p:spPr>
      </p:pic>
      <p:sp>
        <p:nvSpPr>
          <p:cNvPr id="7" name="矩形 6"/>
          <p:cNvSpPr/>
          <p:nvPr userDrawn="1"/>
        </p:nvSpPr>
        <p:spPr>
          <a:xfrm>
            <a:off x="7" y="5074001"/>
            <a:ext cx="2356873" cy="1782947"/>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矩形 10"/>
          <p:cNvSpPr/>
          <p:nvPr userDrawn="1"/>
        </p:nvSpPr>
        <p:spPr>
          <a:xfrm>
            <a:off x="-2369" y="5"/>
            <a:ext cx="4771209" cy="1052835"/>
          </a:xfrm>
          <a:prstGeom prst="rect">
            <a:avLst/>
          </a:prstGeom>
          <a:solidFill>
            <a:srgbClr val="41A2CD"/>
          </a:solidFill>
          <a:ln w="12700" cap="flat" cmpd="sng" algn="ctr">
            <a:noFill/>
            <a:prstDash val="solid"/>
            <a:miter lim="800000"/>
          </a:ln>
          <a:effectLst/>
        </p:spPr>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userDrawn="1"/>
        </p:nvSpPr>
        <p:spPr>
          <a:xfrm>
            <a:off x="7327289" y="5"/>
            <a:ext cx="2403611" cy="1052835"/>
          </a:xfrm>
          <a:prstGeom prst="rect">
            <a:avLst/>
          </a:prstGeom>
          <a:solidFill>
            <a:srgbClr val="41A2CD"/>
          </a:solidFill>
          <a:ln w="12700" cap="flat" cmpd="sng" algn="ctr">
            <a:noFill/>
            <a:prstDash val="solid"/>
            <a:miter lim="800000"/>
          </a:ln>
          <a:effectLst/>
        </p:spPr>
        <p:txBody>
          <a:bodyPr lIns="91434" tIns="45718" rIns="91434"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a:fillRect/>
          </a:stretch>
        </p:blipFill>
        <p:spPr>
          <a:xfrm>
            <a:off x="4865275" y="5"/>
            <a:ext cx="2354111" cy="1052835"/>
          </a:xfrm>
          <a:prstGeom prst="rect">
            <a:avLst/>
          </a:prstGeom>
        </p:spPr>
      </p:pic>
      <p:sp>
        <p:nvSpPr>
          <p:cNvPr id="15" name="矩形 14"/>
          <p:cNvSpPr/>
          <p:nvPr userDrawn="1"/>
        </p:nvSpPr>
        <p:spPr>
          <a:xfrm>
            <a:off x="4933955" y="5068766"/>
            <a:ext cx="2351740" cy="178818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456565" rtl="0" eaLnBrk="1" fontAlgn="auto" latinLnBrk="0" hangingPunct="1">
              <a:lnSpc>
                <a:spcPct val="100000"/>
              </a:lnSpc>
              <a:spcBef>
                <a:spcPts val="0"/>
              </a:spcBef>
              <a:spcAft>
                <a:spcPts val="0"/>
              </a:spcAft>
              <a:buClrTx/>
              <a:buSzTx/>
              <a:buFontTx/>
              <a:buNone/>
              <a:defRPr/>
            </a:pPr>
            <a:endParaRPr kumimoji="0" lang="zh-CN" altLang="en-US" sz="19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7"/>
          <p:cNvSpPr/>
          <p:nvPr userDrawn="1"/>
        </p:nvSpPr>
        <p:spPr>
          <a:xfrm>
            <a:off x="9553853" y="5068773"/>
            <a:ext cx="2638151" cy="178818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3" name="图片 2"/>
          <p:cNvPicPr>
            <a:picLocks noChangeAspect="1"/>
          </p:cNvPicPr>
          <p:nvPr userDrawn="1"/>
        </p:nvPicPr>
        <p:blipFill rotWithShape="1">
          <a:blip r:embed="rId5"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pic>
        <p:nvPicPr>
          <p:cNvPr id="2" name="图片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274341" y="5275081"/>
            <a:ext cx="1670968" cy="14642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4"/>
            <a:ext cx="10515600" cy="4351339"/>
          </a:xfrm>
          <a:prstGeom prst="rect">
            <a:avLst/>
          </a:prstGeom>
        </p:spPr>
        <p:txBody>
          <a:bodyPr vert="horz" lIns="91434" tIns="45718" rIns="91434" bIns="45718"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defTabSz="342265">
              <a:defRPr sz="1200">
                <a:solidFill>
                  <a:schemeClr val="tx1">
                    <a:tint val="75000"/>
                  </a:schemeClr>
                </a:solidFill>
              </a:defRPr>
            </a:lvl1pPr>
          </a:lstStyle>
          <a:p>
            <a:pPr marL="0" marR="0" lvl="0" indent="0" algn="l" defTabSz="342265" rtl="0" eaLnBrk="1" fontAlgn="auto" latinLnBrk="0" hangingPunct="1">
              <a:lnSpc>
                <a:spcPct val="100000"/>
              </a:lnSpc>
              <a:spcBef>
                <a:spcPts val="0"/>
              </a:spcBef>
              <a:spcAft>
                <a:spcPts val="0"/>
              </a:spcAft>
              <a:buClrTx/>
              <a:buSzTx/>
              <a:buFontTx/>
              <a:buNone/>
              <a:defRPr/>
            </a:pPr>
            <a:fld id="{F88AEB88-3703-4B48-BEC8-6569C4B4705C}"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defTabSz="342265">
              <a:defRPr sz="1200">
                <a:solidFill>
                  <a:schemeClr val="tx1">
                    <a:tint val="75000"/>
                  </a:schemeClr>
                </a:solidFill>
              </a:defRPr>
            </a:lvl1pP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defTabSz="342265">
              <a:defRPr sz="1200">
                <a:solidFill>
                  <a:schemeClr val="tx1">
                    <a:tint val="75000"/>
                  </a:schemeClr>
                </a:solidFill>
              </a:defRPr>
            </a:lvl1pPr>
          </a:lstStyle>
          <a:p>
            <a:pPr marL="0" marR="0" lvl="0" indent="0" algn="r" defTabSz="342265" rtl="0" eaLnBrk="1" fontAlgn="auto" latinLnBrk="0" hangingPunct="1">
              <a:lnSpc>
                <a:spcPct val="100000"/>
              </a:lnSpc>
              <a:spcBef>
                <a:spcPts val="0"/>
              </a:spcBef>
              <a:spcAft>
                <a:spcPts val="0"/>
              </a:spcAft>
              <a:buClrTx/>
              <a:buSzTx/>
              <a:buFontTx/>
              <a:buNone/>
              <a:defRPr/>
            </a:pPr>
            <a:fld id="{B698D474-0744-4FB7-A607-FCA8232293E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itchFamily="2" charset="-122"/>
                <a:cs typeface="+mn-cs"/>
              </a:rPr>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宋体" pitchFamily="2" charset="-122"/>
              <a:cs typeface="+mn-cs"/>
            </a:endParaRPr>
          </a:p>
        </p:txBody>
      </p:sp>
      <p:sp>
        <p:nvSpPr>
          <p:cNvPr id="7" name="矩形 6"/>
          <p:cNvSpPr/>
          <p:nvPr userDrawn="1"/>
        </p:nvSpPr>
        <p:spPr>
          <a:xfrm>
            <a:off x="-2369" y="9"/>
            <a:ext cx="4771209"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8" name="矩形 7"/>
          <p:cNvSpPr/>
          <p:nvPr userDrawn="1"/>
        </p:nvSpPr>
        <p:spPr>
          <a:xfrm>
            <a:off x="7327289" y="9"/>
            <a:ext cx="2403611" cy="105283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9" name="矩形 8"/>
          <p:cNvSpPr/>
          <p:nvPr userDrawn="1"/>
        </p:nvSpPr>
        <p:spPr>
          <a:xfrm>
            <a:off x="-2368"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0" name="矩形 9"/>
          <p:cNvSpPr/>
          <p:nvPr userDrawn="1"/>
        </p:nvSpPr>
        <p:spPr>
          <a:xfrm>
            <a:off x="4918919" y="6669229"/>
            <a:ext cx="2354111"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1" name="矩形 10"/>
          <p:cNvSpPr/>
          <p:nvPr userDrawn="1"/>
        </p:nvSpPr>
        <p:spPr>
          <a:xfrm>
            <a:off x="9831125" y="6669229"/>
            <a:ext cx="2363255" cy="1887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2" name="矩形 11"/>
          <p:cNvSpPr/>
          <p:nvPr userDrawn="1"/>
        </p:nvSpPr>
        <p:spPr>
          <a:xfrm>
            <a:off x="2442565"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13" name="矩形 12"/>
          <p:cNvSpPr/>
          <p:nvPr userDrawn="1"/>
        </p:nvSpPr>
        <p:spPr>
          <a:xfrm>
            <a:off x="7373241" y="6669229"/>
            <a:ext cx="2357659" cy="1887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15" name="图片 14"/>
          <p:cNvPicPr>
            <a:picLocks noChangeAspect="1"/>
          </p:cNvPicPr>
          <p:nvPr userDrawn="1"/>
        </p:nvPicPr>
        <p:blipFill rotWithShape="1">
          <a:blip r:embed="rId19" cstate="print">
            <a:extLst>
              <a:ext uri="{28A0092B-C50C-407E-A947-70E740481C1C}">
                <a14:useLocalDpi xmlns:a14="http://schemas.microsoft.com/office/drawing/2010/main" val="0"/>
              </a:ext>
            </a:extLst>
          </a:blip>
          <a:srcRect/>
          <a:stretch>
            <a:fillRect/>
          </a:stretch>
        </p:blipFill>
        <p:spPr>
          <a:xfrm>
            <a:off x="4865277" y="9"/>
            <a:ext cx="2354111" cy="1052835"/>
          </a:xfrm>
          <a:prstGeom prst="rect">
            <a:avLst/>
          </a:prstGeom>
        </p:spPr>
      </p:pic>
      <p:pic>
        <p:nvPicPr>
          <p:cNvPr id="17" name="图片 16"/>
          <p:cNvPicPr>
            <a:picLocks noChangeAspect="1"/>
          </p:cNvPicPr>
          <p:nvPr userDrawn="1"/>
        </p:nvPicPr>
        <p:blipFill rotWithShape="1">
          <a:blip r:embed="rId20" cstate="print">
            <a:extLst>
              <a:ext uri="{28A0092B-C50C-407E-A947-70E740481C1C}">
                <a14:useLocalDpi xmlns:a14="http://schemas.microsoft.com/office/drawing/2010/main" val="0"/>
              </a:ext>
            </a:extLst>
          </a:blip>
          <a:srcRect t="23035" b="9881"/>
          <a:stretch>
            <a:fillRect/>
          </a:stretch>
        </p:blipFill>
        <p:spPr>
          <a:xfrm>
            <a:off x="9837893" y="3"/>
            <a:ext cx="2354111" cy="1052836"/>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png"/><Relationship Id="rId7" Type="http://schemas.openxmlformats.org/officeDocument/2006/relationships/image" Target="../media/image17.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0" Type="http://schemas.openxmlformats.org/officeDocument/2006/relationships/notesSlide" Target="../notesSlides/notesSlide3.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1.svg"/><Relationship Id="rId2" Type="http://schemas.openxmlformats.org/officeDocument/2006/relationships/image" Target="../media/image2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tags" Target="../tags/tag3.xml"/><Relationship Id="rId10" Type="http://schemas.openxmlformats.org/officeDocument/2006/relationships/notesSlide" Target="../notesSlides/notesSlide9.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18166" y="86375"/>
            <a:ext cx="906575" cy="89506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sp>
        <p:nvSpPr>
          <p:cNvPr id="9" name="矩形 8"/>
          <p:cNvSpPr/>
          <p:nvPr/>
        </p:nvSpPr>
        <p:spPr>
          <a:xfrm>
            <a:off x="0" y="1548673"/>
            <a:ext cx="12192001" cy="9220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w="0"/>
                <a:solidFill>
                  <a:srgbClr val="01518E"/>
                </a:solidFill>
                <a:effectLst>
                  <a:reflection blurRad="6350" stA="53000" endA="300" endPos="35500" dist="76200" dir="5400000" sy="-90000" algn="bl" rotWithShape="0"/>
                </a:effectLst>
                <a:uLnTx/>
                <a:uFillTx/>
                <a:latin typeface="微软雅黑" panose="020B0503020204020204" charset="-122"/>
                <a:ea typeface="微软雅黑" panose="020B0503020204020204" charset="-122"/>
                <a:cs typeface="+mn-cs"/>
              </a:rPr>
              <a:t>美国科学研究系统建模及合作模式挖掘</a:t>
            </a:r>
            <a:endParaRPr kumimoji="0" lang="zh-CN" altLang="en-US" sz="5400" b="1" i="0" u="none" strike="noStrike" kern="1200" cap="none" spc="0" normalizeH="0" baseline="0" noProof="0" dirty="0">
              <a:ln w="0"/>
              <a:solidFill>
                <a:srgbClr val="01518E"/>
              </a:solidFill>
              <a:effectLst>
                <a:reflection blurRad="6350" stA="53000" endA="300" endPos="35500" dist="76200" dir="5400000" sy="-90000" algn="bl" rotWithShape="0"/>
              </a:effectLst>
              <a:uLnTx/>
              <a:uFillTx/>
              <a:latin typeface="微软雅黑" panose="020B0503020204020204" charset="-122"/>
              <a:ea typeface="微软雅黑" panose="020B0503020204020204" charset="-122"/>
              <a:cs typeface="+mn-cs"/>
            </a:endParaRPr>
          </a:p>
        </p:txBody>
      </p:sp>
      <p:sp>
        <p:nvSpPr>
          <p:cNvPr id="19" name="矩形 18"/>
          <p:cNvSpPr/>
          <p:nvPr/>
        </p:nvSpPr>
        <p:spPr>
          <a:xfrm>
            <a:off x="5191760" y="5247005"/>
            <a:ext cx="1876425" cy="1552575"/>
          </a:xfrm>
          <a:prstGeom prst="rect">
            <a:avLst/>
          </a:prstGeom>
          <a:solidFill>
            <a:srgbClr val="41A2C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marL="0" marR="0" lvl="0" indent="0" algn="ctr" defTabSz="342265"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 </a:t>
            </a:r>
            <a:r>
              <a:rPr kumimoji="0" lang="en-US" altLang="zh-CN"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 </a:t>
            </a:r>
            <a:endParaRPr kumimoji="0" lang="zh-CN" alt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pic>
        <p:nvPicPr>
          <p:cNvPr id="13" name="图片 12" descr="22b0be72a5d19feb720e0b397f70a07"/>
          <p:cNvPicPr>
            <a:picLocks noChangeAspect="1"/>
          </p:cNvPicPr>
          <p:nvPr/>
        </p:nvPicPr>
        <p:blipFill>
          <a:blip r:embed="rId3"/>
          <a:stretch>
            <a:fillRect/>
          </a:stretch>
        </p:blipFill>
        <p:spPr>
          <a:xfrm>
            <a:off x="7829550" y="17145"/>
            <a:ext cx="1341120" cy="1049020"/>
          </a:xfrm>
          <a:prstGeom prst="rect">
            <a:avLst/>
          </a:prstGeom>
        </p:spPr>
      </p:pic>
      <p:sp>
        <p:nvSpPr>
          <p:cNvPr id="3" name="矩形 55"/>
          <p:cNvSpPr/>
          <p:nvPr/>
        </p:nvSpPr>
        <p:spPr>
          <a:xfrm>
            <a:off x="4047076" y="3223907"/>
            <a:ext cx="3976335" cy="1753235"/>
          </a:xfrm>
          <a:prstGeom prst="rect">
            <a:avLst/>
          </a:prstGeom>
        </p:spPr>
        <p:txBody>
          <a:bodyPr wrap="square">
            <a:spAutoFit/>
          </a:bodyPr>
          <a:lstStyle/>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rPr>
              <a:t>姓名：</a:t>
            </a:r>
            <a:r>
              <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rPr>
              <a:t>蒋世华</a:t>
            </a:r>
            <a:endPar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rPr>
              <a:t>学号：</a:t>
            </a:r>
            <a:r>
              <a:rPr kumimoji="0" lang="en-US" altLang="zh-CN"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rPr>
              <a:t>3019209018</a:t>
            </a:r>
            <a:endPar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rPr>
              <a:t>指导老师：王文</a:t>
            </a:r>
            <a:r>
              <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rPr>
              <a:t>俊</a:t>
            </a:r>
            <a:endParaRPr kumimoji="0" lang="zh-CN" altLang="en-US" sz="2400" b="1" i="0" u="none" strike="noStrike" kern="1200" cap="none" spc="0" normalizeH="0" baseline="0" noProof="0" dirty="0">
              <a:ln>
                <a:noFill/>
              </a:ln>
              <a:solidFill>
                <a:srgbClr val="01518E"/>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676" b="4666"/>
          <a:stretch>
            <a:fillRect/>
          </a:stretch>
        </p:blipFill>
        <p:spPr bwMode="auto">
          <a:xfrm>
            <a:off x="111513" y="3620429"/>
            <a:ext cx="12191997" cy="2888233"/>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549" y="82363"/>
            <a:ext cx="2028825" cy="91862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163" y="86373"/>
            <a:ext cx="906574" cy="895060"/>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137" y="2018849"/>
            <a:ext cx="1273930" cy="1116330"/>
          </a:xfrm>
          <a:prstGeom prst="rect">
            <a:avLst/>
          </a:prstGeom>
        </p:spPr>
      </p:pic>
      <p:cxnSp>
        <p:nvCxnSpPr>
          <p:cNvPr id="9" name="直接连接符 8"/>
          <p:cNvCxnSpPr/>
          <p:nvPr/>
        </p:nvCxnSpPr>
        <p:spPr>
          <a:xfrm>
            <a:off x="2435703" y="1840938"/>
            <a:ext cx="0" cy="142015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172923" y="1751595"/>
            <a:ext cx="8069175" cy="1558568"/>
          </a:xfrm>
          <a:prstGeom prst="rect">
            <a:avLst/>
          </a:prstGeom>
        </p:spPr>
        <p:txBody>
          <a:bodyPr wrap="square">
            <a:spAutoFit/>
          </a:bodyPr>
          <a:lstStyle/>
          <a:p>
            <a:pPr algn="ctr">
              <a:lnSpc>
                <a:spcPct val="150000"/>
              </a:lnSpc>
              <a:spcBef>
                <a:spcPts val="0"/>
              </a:spcBef>
              <a:buClr>
                <a:srgbClr val="FF0000"/>
              </a:buClr>
            </a:pPr>
            <a:r>
              <a:rPr lang="zh-CN" altLang="en-US" sz="7200" b="1" spc="300" dirty="0">
                <a:solidFill>
                  <a:srgbClr val="2B71B8"/>
                </a:solidFill>
                <a:latin typeface="微软雅黑" panose="020B0503020204020204" charset="-122"/>
                <a:ea typeface="微软雅黑" panose="020B0503020204020204" charset="-122"/>
              </a:rPr>
              <a:t>谢谢！</a:t>
            </a:r>
            <a:endParaRPr lang="zh-CN" altLang="en-US" sz="7200" b="1" spc="300" dirty="0">
              <a:solidFill>
                <a:srgbClr val="2B71B8"/>
              </a:solidFill>
              <a:latin typeface="微软雅黑" panose="020B0503020204020204" charset="-122"/>
              <a:ea typeface="微软雅黑" panose="020B0503020204020204" charset="-122"/>
            </a:endParaRPr>
          </a:p>
        </p:txBody>
      </p:sp>
      <p:pic>
        <p:nvPicPr>
          <p:cNvPr id="13" name="图片 12" descr="22b0be72a5d19feb720e0b397f70a07"/>
          <p:cNvPicPr>
            <a:picLocks noChangeAspect="1"/>
          </p:cNvPicPr>
          <p:nvPr/>
        </p:nvPicPr>
        <p:blipFill>
          <a:blip r:embed="rId5"/>
          <a:stretch>
            <a:fillRect/>
          </a:stretch>
        </p:blipFill>
        <p:spPr>
          <a:xfrm>
            <a:off x="7886065" y="21590"/>
            <a:ext cx="1341120" cy="1049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2900153"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1</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、项目脉络图</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pic>
        <p:nvPicPr>
          <p:cNvPr id="2" name="图片 1" descr="脉络图"/>
          <p:cNvPicPr>
            <a:picLocks noChangeAspect="1"/>
          </p:cNvPicPr>
          <p:nvPr/>
        </p:nvPicPr>
        <p:blipFill>
          <a:blip r:embed="rId2"/>
          <a:stretch>
            <a:fillRect/>
          </a:stretch>
        </p:blipFill>
        <p:spPr>
          <a:xfrm>
            <a:off x="299085" y="862330"/>
            <a:ext cx="11597640" cy="5805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2489784"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2</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、文献翻译</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2" name="矩形 1"/>
          <p:cNvSpPr/>
          <p:nvPr/>
        </p:nvSpPr>
        <p:spPr>
          <a:xfrm>
            <a:off x="4931996" y="1842266"/>
            <a:ext cx="6991576" cy="468307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TextBox 4"/>
          <p:cNvSpPr txBox="1"/>
          <p:nvPr/>
        </p:nvSpPr>
        <p:spPr>
          <a:xfrm>
            <a:off x="179512" y="1135881"/>
            <a:ext cx="11952651" cy="645160"/>
          </a:xfrm>
          <a:prstGeom prst="rect">
            <a:avLst/>
          </a:prstGeom>
          <a:noFill/>
        </p:spPr>
        <p:txBody>
          <a:bodyPr wrap="square" rtlCol="0">
            <a:spAutoFit/>
          </a:bodyPr>
          <a:lstStyle/>
          <a:p>
            <a:r>
              <a:rPr lang="en-US" altLang="zh-CN" dirty="0">
                <a:solidFill>
                  <a:schemeClr val="accent4"/>
                </a:solidFill>
                <a:latin typeface="Arial Rounded MT Bold" panose="020F0704030504030204" pitchFamily="34" charset="0"/>
              </a:rPr>
              <a:t>Feature analysis of multidisciplinary scientific collaboration patterns based on PNAS</a:t>
            </a:r>
            <a:r>
              <a:rPr lang="en-US" altLang="zh-CN" dirty="0">
                <a:solidFill>
                  <a:schemeClr val="accent4"/>
                </a:solidFill>
                <a:latin typeface="黑体" panose="02010609060101010101" pitchFamily="49" charset="-122"/>
                <a:ea typeface="黑体" panose="02010609060101010101" pitchFamily="49" charset="-122"/>
              </a:rPr>
              <a:t>   </a:t>
            </a:r>
            <a:endParaRPr lang="en-US" altLang="zh-CN" dirty="0">
              <a:solidFill>
                <a:schemeClr val="accent4"/>
              </a:solidFill>
              <a:latin typeface="黑体" panose="02010609060101010101" pitchFamily="49" charset="-122"/>
              <a:ea typeface="黑体" panose="02010609060101010101" pitchFamily="49" charset="-122"/>
            </a:endParaRPr>
          </a:p>
          <a:p>
            <a:r>
              <a:rPr lang="zh-CN" altLang="en-US" dirty="0">
                <a:solidFill>
                  <a:schemeClr val="accent4"/>
                </a:solidFill>
                <a:latin typeface="黑体" panose="02010609060101010101" pitchFamily="49" charset="-122"/>
                <a:ea typeface="黑体" panose="02010609060101010101" pitchFamily="49" charset="-122"/>
              </a:rPr>
              <a:t>基于</a:t>
            </a:r>
            <a:r>
              <a:rPr lang="en-US" altLang="zh-CN" dirty="0">
                <a:solidFill>
                  <a:schemeClr val="accent4"/>
                </a:solidFill>
                <a:latin typeface="黑体" panose="02010609060101010101" pitchFamily="49" charset="-122"/>
                <a:ea typeface="黑体" panose="02010609060101010101" pitchFamily="49" charset="-122"/>
              </a:rPr>
              <a:t>PNAS</a:t>
            </a:r>
            <a:r>
              <a:rPr lang="zh-CN" altLang="en-US" dirty="0">
                <a:solidFill>
                  <a:schemeClr val="accent4"/>
                </a:solidFill>
                <a:latin typeface="黑体" panose="02010609060101010101" pitchFamily="49" charset="-122"/>
                <a:ea typeface="黑体" panose="02010609060101010101" pitchFamily="49" charset="-122"/>
              </a:rPr>
              <a:t>的多学科科学合作模式的特色</a:t>
            </a:r>
            <a:r>
              <a:rPr lang="zh-CN" altLang="en-US" dirty="0">
                <a:solidFill>
                  <a:schemeClr val="accent4"/>
                </a:solidFill>
                <a:latin typeface="黑体" panose="02010609060101010101" pitchFamily="49" charset="-122"/>
                <a:ea typeface="黑体" panose="02010609060101010101" pitchFamily="49" charset="-122"/>
              </a:rPr>
              <a:t>分析</a:t>
            </a:r>
            <a:endParaRPr lang="zh-CN" altLang="en-US" dirty="0">
              <a:solidFill>
                <a:schemeClr val="accent4"/>
              </a:solidFill>
              <a:latin typeface="黑体" panose="02010609060101010101" pitchFamily="49" charset="-122"/>
              <a:ea typeface="黑体" panose="02010609060101010101" pitchFamily="49" charset="-122"/>
            </a:endParaRPr>
          </a:p>
        </p:txBody>
      </p:sp>
      <p:sp>
        <p:nvSpPr>
          <p:cNvPr id="7" name="矩形 6"/>
          <p:cNvSpPr/>
          <p:nvPr/>
        </p:nvSpPr>
        <p:spPr>
          <a:xfrm>
            <a:off x="273311" y="1844824"/>
            <a:ext cx="288032" cy="1512168"/>
          </a:xfrm>
          <a:prstGeom prst="rect">
            <a:avLst/>
          </a:prstGeom>
          <a:solidFill>
            <a:schemeClr val="accent2">
              <a:lumMod val="75000"/>
            </a:schemeClr>
          </a:solidFill>
          <a:ln>
            <a:solidFill>
              <a:schemeClr val="accent2">
                <a:lumMod val="75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73311" y="3501008"/>
            <a:ext cx="288032" cy="1224136"/>
          </a:xfrm>
          <a:prstGeom prst="rect">
            <a:avLst/>
          </a:prstGeom>
          <a:solidFill>
            <a:schemeClr val="tx2"/>
          </a:solidFill>
          <a:ln>
            <a:solidFill>
              <a:schemeClr val="tx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3311" y="4869160"/>
            <a:ext cx="288032" cy="1656184"/>
          </a:xfrm>
          <a:prstGeom prst="rect">
            <a:avLst/>
          </a:prstGeom>
          <a:ln>
            <a:solidFill>
              <a:schemeClr val="accent6"/>
            </a:solidFill>
          </a:ln>
          <a:effectLst>
            <a:outerShdw blurRad="50800" dist="38100" dir="18900000" algn="b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500" b="1" dirty="0">
                <a:solidFill>
                  <a:schemeClr val="bg1"/>
                </a:solidFill>
                <a:latin typeface="黑体" panose="02010609060101010101" pitchFamily="49" charset="-122"/>
                <a:ea typeface="黑体" panose="02010609060101010101" pitchFamily="49" charset="-122"/>
              </a:rPr>
              <a:t>技术路线</a:t>
            </a:r>
            <a:endParaRPr lang="zh-CN" altLang="en-US" sz="1500" b="1"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680216" y="1844824"/>
            <a:ext cx="4128459" cy="15121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矩形 10"/>
          <p:cNvSpPr/>
          <p:nvPr/>
        </p:nvSpPr>
        <p:spPr>
          <a:xfrm>
            <a:off x="680216" y="3501008"/>
            <a:ext cx="4128459" cy="1224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矩形 11"/>
          <p:cNvSpPr/>
          <p:nvPr/>
        </p:nvSpPr>
        <p:spPr>
          <a:xfrm>
            <a:off x="680216" y="4869160"/>
            <a:ext cx="4128459" cy="16561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TextBox 11"/>
          <p:cNvSpPr txBox="1"/>
          <p:nvPr/>
        </p:nvSpPr>
        <p:spPr>
          <a:xfrm>
            <a:off x="203249" y="2285873"/>
            <a:ext cx="415498" cy="630070"/>
          </a:xfrm>
          <a:prstGeom prst="rect">
            <a:avLst/>
          </a:prstGeom>
          <a:noFill/>
        </p:spPr>
        <p:txBody>
          <a:bodyPr vert="eaVert" wrap="square" rtlCol="0">
            <a:spAutoFit/>
          </a:bodyPr>
          <a:lstStyle/>
          <a:p>
            <a:r>
              <a:rPr lang="zh-CN" altLang="en-US" sz="1500" b="1" dirty="0">
                <a:solidFill>
                  <a:schemeClr val="bg1"/>
                </a:solidFill>
                <a:latin typeface="黑体" panose="02010609060101010101" pitchFamily="49" charset="-122"/>
                <a:ea typeface="黑体" panose="02010609060101010101" pitchFamily="49" charset="-122"/>
              </a:rPr>
              <a:t>问 题</a:t>
            </a:r>
            <a:endParaRPr lang="zh-CN" altLang="en-US" sz="1500" b="1" dirty="0">
              <a:solidFill>
                <a:schemeClr val="bg1"/>
              </a:solidFill>
              <a:latin typeface="黑体" panose="02010609060101010101" pitchFamily="49" charset="-122"/>
              <a:ea typeface="黑体" panose="02010609060101010101" pitchFamily="49" charset="-122"/>
            </a:endParaRPr>
          </a:p>
        </p:txBody>
      </p:sp>
      <p:sp>
        <p:nvSpPr>
          <p:cNvPr id="15" name="TextBox 12"/>
          <p:cNvSpPr txBox="1"/>
          <p:nvPr/>
        </p:nvSpPr>
        <p:spPr>
          <a:xfrm>
            <a:off x="217032" y="3798040"/>
            <a:ext cx="415498" cy="1000749"/>
          </a:xfrm>
          <a:prstGeom prst="rect">
            <a:avLst/>
          </a:prstGeom>
          <a:noFill/>
        </p:spPr>
        <p:txBody>
          <a:bodyPr vert="eaVert" wrap="square" rtlCol="0">
            <a:spAutoFit/>
          </a:bodyPr>
          <a:lstStyle/>
          <a:p>
            <a:r>
              <a:rPr lang="zh-CN" altLang="en-US" sz="1500" b="1" dirty="0">
                <a:solidFill>
                  <a:schemeClr val="bg1"/>
                </a:solidFill>
                <a:latin typeface="黑体" panose="02010609060101010101" pitchFamily="49" charset="-122"/>
                <a:ea typeface="黑体" panose="02010609060101010101" pitchFamily="49" charset="-122"/>
              </a:rPr>
              <a:t>创新点</a:t>
            </a:r>
            <a:endParaRPr lang="zh-CN" altLang="en-US" sz="1500" b="1"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4943873" y="1844824"/>
            <a:ext cx="6979699" cy="4680520"/>
          </a:xfrm>
          <a:prstGeom prst="rect">
            <a:avLst/>
          </a:prstGeom>
          <a:solidFill>
            <a:schemeClr val="bg1"/>
          </a:solidFill>
          <a:ln>
            <a:solidFill>
              <a:schemeClr val="tx2">
                <a:lumMod val="60000"/>
                <a:lumOff val="4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8"/>
          <p:cNvSpPr txBox="1"/>
          <p:nvPr/>
        </p:nvSpPr>
        <p:spPr>
          <a:xfrm>
            <a:off x="680216" y="1971601"/>
            <a:ext cx="4132213" cy="1290320"/>
          </a:xfrm>
          <a:prstGeom prst="rect">
            <a:avLst/>
          </a:prstGeom>
          <a:noFill/>
        </p:spPr>
        <p:txBody>
          <a:bodyPr wrap="square" rtlCol="0">
            <a:spAutoFit/>
          </a:bodyPr>
          <a:lstStyle/>
          <a:p>
            <a:pPr marL="171450" indent="-171450">
              <a:lnSpc>
                <a:spcPct val="130000"/>
              </a:lnSpc>
              <a:buFont typeface="Wingdings" panose="05000000000000000000" pitchFamily="2" charset="2"/>
              <a:buChar char="ü"/>
            </a:pPr>
            <a:r>
              <a:rPr lang="zh-CN" altLang="en-US" sz="1200" dirty="0">
                <a:latin typeface="黑体" panose="02010609060101010101" pitchFamily="49" charset="-122"/>
                <a:ea typeface="黑体" panose="02010609060101010101" pitchFamily="49" charset="-122"/>
              </a:rPr>
              <a:t>背景：</a:t>
            </a:r>
            <a:r>
              <a:rPr sz="1200" dirty="0">
                <a:latin typeface="黑体" panose="02010609060101010101" pitchFamily="49" charset="-122"/>
                <a:ea typeface="黑体" panose="02010609060101010101" pitchFamily="49" charset="-122"/>
              </a:rPr>
              <a:t>合作模式的特色通常被当作学科与学科之间的差异。同时，不同学科的合作在孵化一些交叉的现代科学研究也有一个明显的特色。</a:t>
            </a:r>
            <a:endParaRPr sz="1200" dirty="0">
              <a:latin typeface="黑体" panose="02010609060101010101" pitchFamily="49" charset="-122"/>
              <a:ea typeface="黑体" panose="02010609060101010101" pitchFamily="49" charset="-122"/>
            </a:endParaRPr>
          </a:p>
          <a:p>
            <a:pPr marL="171450" indent="-171450">
              <a:lnSpc>
                <a:spcPct val="130000"/>
              </a:lnSpc>
              <a:buFont typeface="Wingdings" panose="05000000000000000000" pitchFamily="2" charset="2"/>
              <a:buChar char="ü"/>
            </a:pPr>
            <a:r>
              <a:rPr lang="zh-CN" altLang="en-US" sz="1200" dirty="0">
                <a:latin typeface="黑体" panose="02010609060101010101" pitchFamily="49" charset="-122"/>
                <a:ea typeface="黑体" panose="02010609060101010101" pitchFamily="49" charset="-122"/>
              </a:rPr>
              <a:t>需求：</a:t>
            </a:r>
            <a:r>
              <a:rPr sz="1200" dirty="0">
                <a:latin typeface="黑体" panose="02010609060101010101" pitchFamily="49" charset="-122"/>
                <a:ea typeface="黑体" panose="02010609060101010101" pitchFamily="49" charset="-122"/>
              </a:rPr>
              <a:t>提供了一个了解多学科和交叉学科合作模式方面的一个途径。</a:t>
            </a:r>
            <a:endParaRPr sz="1200" dirty="0">
              <a:latin typeface="黑体" panose="02010609060101010101" pitchFamily="49" charset="-122"/>
              <a:ea typeface="黑体" panose="02010609060101010101" pitchFamily="49" charset="-122"/>
            </a:endParaRPr>
          </a:p>
        </p:txBody>
      </p:sp>
      <p:sp>
        <p:nvSpPr>
          <p:cNvPr id="18" name="TextBox 20"/>
          <p:cNvSpPr txBox="1"/>
          <p:nvPr/>
        </p:nvSpPr>
        <p:spPr>
          <a:xfrm>
            <a:off x="637036" y="3490276"/>
            <a:ext cx="4132213" cy="1529715"/>
          </a:xfrm>
          <a:prstGeom prst="rect">
            <a:avLst/>
          </a:prstGeom>
          <a:noFill/>
        </p:spPr>
        <p:txBody>
          <a:bodyPr wrap="square" rtlCol="0">
            <a:spAutoFit/>
          </a:bodyPr>
          <a:lstStyle/>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发现合作模式的传递性和同配性与那些具有同样贡献的合作者作者和论文作者一样，都满足广义泊松分布和幂律分布的混合。</a:t>
            </a:r>
            <a:endParaRPr lang="zh-CN" altLang="en-US" sz="1200" kern="0" dirty="0">
              <a:solidFill>
                <a:prstClr val="black"/>
              </a:solidFill>
              <a:latin typeface="微软雅黑" panose="020B0503020204020204" charset="-122"/>
              <a:ea typeface="微软雅黑" panose="020B0503020204020204" charset="-122"/>
              <a:sym typeface="+mn-ea"/>
            </a:endParaRPr>
          </a:p>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从数据中提取的多学科合著者关系网络有一个庞大的组成部分，相当多的作者对巨大成分的形成做出了贡献。</a:t>
            </a:r>
            <a:endParaRPr lang="zh-CN" altLang="en-US" sz="1200" kern="0" dirty="0">
              <a:solidFill>
                <a:prstClr val="black"/>
              </a:solidFill>
              <a:latin typeface="微软雅黑" panose="020B0503020204020204" charset="-122"/>
              <a:ea typeface="微软雅黑" panose="020B0503020204020204" charset="-122"/>
              <a:sym typeface="+mn-ea"/>
            </a:endParaRPr>
          </a:p>
          <a:p>
            <a:pPr marL="171450" indent="-171450">
              <a:lnSpc>
                <a:spcPct val="130000"/>
              </a:lnSpc>
              <a:buFont typeface="Wingdings" panose="05000000000000000000" pitchFamily="2" charset="2"/>
              <a:buChar char="ü"/>
            </a:pPr>
            <a:endParaRPr lang="zh-CN" altLang="en-US" sz="1200" dirty="0">
              <a:latin typeface="黑体" panose="02010609060101010101" pitchFamily="49" charset="-122"/>
              <a:ea typeface="黑体" panose="02010609060101010101" pitchFamily="49" charset="-122"/>
            </a:endParaRPr>
          </a:p>
        </p:txBody>
      </p:sp>
      <p:sp>
        <p:nvSpPr>
          <p:cNvPr id="19" name="TextBox 21"/>
          <p:cNvSpPr txBox="1"/>
          <p:nvPr/>
        </p:nvSpPr>
        <p:spPr>
          <a:xfrm>
            <a:off x="655451" y="4784735"/>
            <a:ext cx="4132213" cy="2009775"/>
          </a:xfrm>
          <a:prstGeom prst="rect">
            <a:avLst/>
          </a:prstGeom>
          <a:noFill/>
        </p:spPr>
        <p:txBody>
          <a:bodyPr wrap="square" rtlCol="0">
            <a:spAutoFit/>
          </a:bodyPr>
          <a:lstStyle/>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KS检验来拟合广义泊松分布和幂律的混合，验证</a:t>
            </a:r>
            <a:r>
              <a:rPr lang="en-US" altLang="zh-CN" sz="1200" kern="0" dirty="0">
                <a:solidFill>
                  <a:prstClr val="black"/>
                </a:solidFill>
                <a:latin typeface="微软雅黑" panose="020B0503020204020204" charset="-122"/>
                <a:ea typeface="微软雅黑" panose="020B0503020204020204" charset="-122"/>
                <a:sym typeface="+mn-ea"/>
              </a:rPr>
              <a:t>p</a:t>
            </a:r>
            <a:r>
              <a:rPr lang="zh-CN" altLang="en-US" sz="1200" kern="0" dirty="0">
                <a:solidFill>
                  <a:prstClr val="black"/>
                </a:solidFill>
                <a:latin typeface="微软雅黑" panose="020B0503020204020204" charset="-122"/>
                <a:ea typeface="微软雅黑" panose="020B0503020204020204" charset="-122"/>
                <a:sym typeface="+mn-ea"/>
              </a:rPr>
              <a:t>值。</a:t>
            </a:r>
            <a:endParaRPr lang="zh-CN" altLang="en-US" sz="1200" kern="0" dirty="0">
              <a:solidFill>
                <a:prstClr val="black"/>
              </a:solidFill>
              <a:latin typeface="微软雅黑" panose="020B0503020204020204" charset="-122"/>
              <a:ea typeface="微软雅黑" panose="020B0503020204020204" charset="-122"/>
              <a:sym typeface="+mn-ea"/>
            </a:endParaRPr>
          </a:p>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网络的传递性用全局聚类系数和局部聚类系数来量化。</a:t>
            </a:r>
            <a:endParaRPr lang="zh-CN" altLang="en-US" sz="1200" kern="0" dirty="0">
              <a:solidFill>
                <a:prstClr val="black"/>
              </a:solidFill>
              <a:latin typeface="微软雅黑" panose="020B0503020204020204" charset="-122"/>
              <a:ea typeface="微软雅黑" panose="020B0503020204020204" charset="-122"/>
              <a:sym typeface="+mn-ea"/>
            </a:endParaRPr>
          </a:p>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网络的同质性用度和超度来量化，然后通过作者的指数和作者邻居的平均指数</a:t>
            </a:r>
            <a:r>
              <a:rPr lang="zh-CN" altLang="en-US" sz="1200" kern="0" dirty="0">
                <a:solidFill>
                  <a:prstClr val="black"/>
                </a:solidFill>
                <a:latin typeface="微软雅黑" panose="020B0503020204020204" charset="-122"/>
                <a:ea typeface="微软雅黑" panose="020B0503020204020204" charset="-122"/>
                <a:sym typeface="+mn-ea"/>
              </a:rPr>
              <a:t>的相关系数描绘指数的偏好。</a:t>
            </a:r>
            <a:endParaRPr lang="zh-CN" altLang="en-US" sz="1200" kern="0" dirty="0">
              <a:solidFill>
                <a:prstClr val="black"/>
              </a:solidFill>
              <a:latin typeface="微软雅黑" panose="020B0503020204020204" charset="-122"/>
              <a:ea typeface="微软雅黑" panose="020B0503020204020204" charset="-122"/>
              <a:sym typeface="+mn-ea"/>
            </a:endParaRPr>
          </a:p>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将其二类学科收缩为一个节点，计算介数中心性。Rao-Sterling指数衡量每个科学类别跨学科研究的学科多样性。</a:t>
            </a:r>
            <a:endParaRPr lang="zh-CN" altLang="en-US" sz="1200" kern="0" dirty="0">
              <a:solidFill>
                <a:prstClr val="black"/>
              </a:solidFill>
              <a:latin typeface="微软雅黑" panose="020B0503020204020204" charset="-122"/>
              <a:ea typeface="微软雅黑" panose="020B0503020204020204" charset="-122"/>
              <a:sym typeface="+mn-ea"/>
            </a:endParaRPr>
          </a:p>
          <a:p>
            <a:pPr marL="171450" indent="-171450">
              <a:lnSpc>
                <a:spcPct val="130000"/>
              </a:lnSpc>
              <a:buFont typeface="Wingdings" panose="05000000000000000000" pitchFamily="2" charset="2"/>
              <a:buChar char="ü"/>
            </a:pPr>
            <a:r>
              <a:rPr lang="zh-CN" altLang="en-US" sz="1200" kern="0" dirty="0">
                <a:solidFill>
                  <a:prstClr val="black"/>
                </a:solidFill>
                <a:latin typeface="微软雅黑" panose="020B0503020204020204" charset="-122"/>
                <a:ea typeface="微软雅黑" panose="020B0503020204020204" charset="-122"/>
                <a:sym typeface="+mn-ea"/>
              </a:rPr>
              <a:t>将作者从高度和超度分别移除到低度，并计算出巨大成分的比例。</a:t>
            </a:r>
            <a:endParaRPr lang="zh-CN" altLang="en-US" sz="1200" dirty="0">
              <a:latin typeface="黑体" panose="02010609060101010101" pitchFamily="49" charset="-122"/>
              <a:ea typeface="黑体" panose="02010609060101010101" pitchFamily="49" charset="-122"/>
            </a:endParaRPr>
          </a:p>
        </p:txBody>
      </p:sp>
      <p:sp>
        <p:nvSpPr>
          <p:cNvPr id="20" name="矩形 19"/>
          <p:cNvSpPr/>
          <p:nvPr/>
        </p:nvSpPr>
        <p:spPr>
          <a:xfrm>
            <a:off x="5113034" y="1918315"/>
            <a:ext cx="1079781" cy="297033"/>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9"/>
          <p:cNvSpPr txBox="1"/>
          <p:nvPr/>
        </p:nvSpPr>
        <p:spPr>
          <a:xfrm>
            <a:off x="5249071" y="1904454"/>
            <a:ext cx="96010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数据源</a:t>
            </a:r>
            <a:endParaRPr lang="zh-CN" altLang="en-US" sz="1400" dirty="0">
              <a:latin typeface="黑体" panose="02010609060101010101" pitchFamily="49" charset="-122"/>
              <a:ea typeface="黑体" panose="02010609060101010101" pitchFamily="49" charset="-122"/>
            </a:endParaRPr>
          </a:p>
        </p:txBody>
      </p:sp>
      <p:sp>
        <p:nvSpPr>
          <p:cNvPr id="22" name="矩形 21"/>
          <p:cNvSpPr/>
          <p:nvPr/>
        </p:nvSpPr>
        <p:spPr>
          <a:xfrm>
            <a:off x="5113330" y="3213848"/>
            <a:ext cx="1079781" cy="297033"/>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4"/>
          <p:cNvSpPr txBox="1"/>
          <p:nvPr/>
        </p:nvSpPr>
        <p:spPr>
          <a:xfrm>
            <a:off x="5252084" y="3203104"/>
            <a:ext cx="96010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数据集</a:t>
            </a:r>
            <a:endParaRPr lang="zh-CN" altLang="en-US" sz="1400" dirty="0">
              <a:latin typeface="黑体" panose="02010609060101010101" pitchFamily="49" charset="-122"/>
              <a:ea typeface="黑体" panose="02010609060101010101" pitchFamily="49" charset="-122"/>
            </a:endParaRPr>
          </a:p>
        </p:txBody>
      </p:sp>
      <p:sp>
        <p:nvSpPr>
          <p:cNvPr id="24" name="矩形 23"/>
          <p:cNvSpPr/>
          <p:nvPr/>
        </p:nvSpPr>
        <p:spPr>
          <a:xfrm>
            <a:off x="5099955" y="2264493"/>
            <a:ext cx="3300301" cy="87408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2"/>
          <p:cNvSpPr txBox="1"/>
          <p:nvPr/>
        </p:nvSpPr>
        <p:spPr>
          <a:xfrm>
            <a:off x="5135894" y="2397045"/>
            <a:ext cx="3063562" cy="429895"/>
          </a:xfrm>
          <a:prstGeom prst="rect">
            <a:avLst/>
          </a:prstGeom>
          <a:noFill/>
        </p:spPr>
        <p:txBody>
          <a:bodyPr wrap="square" rtlCol="0">
            <a:spAutoFit/>
          </a:bodyPr>
          <a:lstStyle/>
          <a:p>
            <a:r>
              <a:rPr lang="zh-CN" altLang="en-US" sz="1100" kern="0" dirty="0">
                <a:solidFill>
                  <a:prstClr val="black"/>
                </a:solidFill>
                <a:latin typeface="微软雅黑" panose="020B0503020204020204" charset="-122"/>
                <a:ea typeface="微软雅黑" panose="020B0503020204020204" charset="-122"/>
                <a:sym typeface="+mn-ea"/>
              </a:rPr>
              <a:t>在1999年～2013年的多学科杂志PNAS发表的52803篇论文。</a:t>
            </a:r>
            <a:endParaRPr lang="zh-CN" altLang="en-US" sz="1100" dirty="0">
              <a:latin typeface="等线 Light" pitchFamily="2" charset="-122"/>
              <a:ea typeface="等线 Light" pitchFamily="2" charset="-122"/>
            </a:endParaRPr>
          </a:p>
        </p:txBody>
      </p:sp>
      <p:sp>
        <p:nvSpPr>
          <p:cNvPr id="26" name="矩形 25"/>
          <p:cNvSpPr/>
          <p:nvPr/>
        </p:nvSpPr>
        <p:spPr>
          <a:xfrm>
            <a:off x="5099955" y="3573017"/>
            <a:ext cx="3300301" cy="121175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3"/>
          <p:cNvSpPr txBox="1"/>
          <p:nvPr/>
        </p:nvSpPr>
        <p:spPr>
          <a:xfrm>
            <a:off x="5134494" y="3629576"/>
            <a:ext cx="3388397" cy="1104265"/>
          </a:xfrm>
          <a:prstGeom prst="rect">
            <a:avLst/>
          </a:prstGeom>
          <a:noFill/>
        </p:spPr>
        <p:txBody>
          <a:bodyPr wrap="square" rtlCol="0">
            <a:spAutoFit/>
          </a:bodyPr>
          <a:lstStyle/>
          <a:p>
            <a:pPr>
              <a:lnSpc>
                <a:spcPct val="120000"/>
              </a:lnSpc>
            </a:pPr>
            <a:r>
              <a:rPr lang="zh-CN" altLang="en-US" sz="1100" dirty="0">
                <a:latin typeface="等线 Light" pitchFamily="2" charset="-122"/>
                <a:ea typeface="等线 Light" pitchFamily="2" charset="-122"/>
              </a:rPr>
              <a:t>时间范围：</a:t>
            </a:r>
            <a:r>
              <a:rPr lang="en-US" altLang="zh-CN" sz="1100" dirty="0">
                <a:latin typeface="等线 Light" pitchFamily="2" charset="-122"/>
                <a:ea typeface="等线 Light" pitchFamily="2" charset="-122"/>
              </a:rPr>
              <a:t>1999</a:t>
            </a:r>
            <a:r>
              <a:rPr lang="zh-CN" altLang="en-US" sz="1100" dirty="0">
                <a:latin typeface="等线 Light" pitchFamily="2" charset="-122"/>
                <a:ea typeface="等线 Light" pitchFamily="2" charset="-122"/>
              </a:rPr>
              <a:t>年</a:t>
            </a:r>
            <a:r>
              <a:rPr lang="en-US" altLang="zh-CN" sz="1100" dirty="0">
                <a:latin typeface="等线 Light" pitchFamily="2" charset="-122"/>
                <a:ea typeface="等线 Light" pitchFamily="2" charset="-122"/>
              </a:rPr>
              <a:t>-2013</a:t>
            </a:r>
            <a:r>
              <a:rPr lang="zh-CN" altLang="en-US" sz="1100" dirty="0">
                <a:latin typeface="等线 Light" pitchFamily="2" charset="-122"/>
                <a:ea typeface="等线 Light" pitchFamily="2" charset="-122"/>
              </a:rPr>
              <a:t>年</a:t>
            </a:r>
            <a:endParaRPr lang="en-US" altLang="zh-CN" sz="1100" dirty="0">
              <a:latin typeface="等线 Light" pitchFamily="2" charset="-122"/>
              <a:ea typeface="等线 Light" pitchFamily="2" charset="-122"/>
            </a:endParaRPr>
          </a:p>
          <a:p>
            <a:pPr>
              <a:lnSpc>
                <a:spcPct val="120000"/>
              </a:lnSpc>
            </a:pPr>
            <a:r>
              <a:rPr lang="zh-CN" altLang="en-US" sz="1100" dirty="0">
                <a:latin typeface="等线 Light" pitchFamily="2" charset="-122"/>
                <a:ea typeface="等线 Light" pitchFamily="2" charset="-122"/>
              </a:rPr>
              <a:t>空间范围：</a:t>
            </a:r>
            <a:r>
              <a:rPr lang="en-US" altLang="zh-CN" sz="1100" dirty="0">
                <a:latin typeface="等线 Light" pitchFamily="2" charset="-122"/>
                <a:ea typeface="等线 Light" pitchFamily="2" charset="-122"/>
              </a:rPr>
              <a:t>PNAS</a:t>
            </a:r>
            <a:r>
              <a:rPr lang="zh-CN" altLang="en-US" sz="1100" dirty="0">
                <a:latin typeface="等线 Light" pitchFamily="2" charset="-122"/>
                <a:ea typeface="等线 Light" pitchFamily="2" charset="-122"/>
              </a:rPr>
              <a:t>论文</a:t>
            </a:r>
            <a:endParaRPr lang="en-US" altLang="zh-CN" sz="1100" dirty="0">
              <a:latin typeface="等线 Light" pitchFamily="2" charset="-122"/>
              <a:ea typeface="等线 Light" pitchFamily="2" charset="-122"/>
            </a:endParaRPr>
          </a:p>
          <a:p>
            <a:pPr>
              <a:lnSpc>
                <a:spcPct val="120000"/>
              </a:lnSpc>
            </a:pPr>
            <a:r>
              <a:rPr lang="zh-CN" altLang="en-US" sz="1100" dirty="0">
                <a:latin typeface="等线 Light" pitchFamily="2" charset="-122"/>
                <a:ea typeface="等线 Light" pitchFamily="2" charset="-122"/>
              </a:rPr>
              <a:t>数据量：52803篇论文，涵盖</a:t>
            </a:r>
            <a:r>
              <a:rPr sz="1100" dirty="0">
                <a:latin typeface="等线 Light" pitchFamily="2" charset="-122"/>
                <a:ea typeface="等线 Light" pitchFamily="2" charset="-122"/>
              </a:rPr>
              <a:t>社会科学和自然科学中的两个主要子科学，即生物科学和物理科学，称为合著网络。</a:t>
            </a:r>
            <a:endParaRPr sz="1100" dirty="0">
              <a:latin typeface="等线 Light" pitchFamily="2" charset="-122"/>
              <a:ea typeface="等线 Light" pitchFamily="2" charset="-122"/>
            </a:endParaRPr>
          </a:p>
        </p:txBody>
      </p:sp>
      <p:sp>
        <p:nvSpPr>
          <p:cNvPr id="28" name="矩形 27"/>
          <p:cNvSpPr/>
          <p:nvPr/>
        </p:nvSpPr>
        <p:spPr>
          <a:xfrm>
            <a:off x="5143809" y="4847781"/>
            <a:ext cx="1068382" cy="297033"/>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0"/>
          <p:cNvSpPr txBox="1"/>
          <p:nvPr/>
        </p:nvSpPr>
        <p:spPr>
          <a:xfrm>
            <a:off x="5224585" y="4837037"/>
            <a:ext cx="123717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规律发现</a:t>
            </a:r>
            <a:endParaRPr lang="zh-CN" altLang="en-US" sz="1400" dirty="0">
              <a:latin typeface="黑体" panose="02010609060101010101" pitchFamily="49" charset="-122"/>
              <a:ea typeface="黑体" panose="02010609060101010101" pitchFamily="49" charset="-122"/>
            </a:endParaRPr>
          </a:p>
        </p:txBody>
      </p:sp>
      <p:sp>
        <p:nvSpPr>
          <p:cNvPr id="30" name="矩形 29"/>
          <p:cNvSpPr/>
          <p:nvPr/>
        </p:nvSpPr>
        <p:spPr>
          <a:xfrm>
            <a:off x="5127483" y="5223209"/>
            <a:ext cx="3300301" cy="1217749"/>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6"/>
          <p:cNvSpPr txBox="1"/>
          <p:nvPr/>
        </p:nvSpPr>
        <p:spPr>
          <a:xfrm>
            <a:off x="5093628" y="5126642"/>
            <a:ext cx="3321457" cy="1578610"/>
          </a:xfrm>
          <a:prstGeom prst="rect">
            <a:avLst/>
          </a:prstGeom>
          <a:noFill/>
        </p:spPr>
        <p:txBody>
          <a:bodyPr wrap="square" rtlCol="0">
            <a:spAutoFit/>
          </a:bodyPr>
          <a:lstStyle/>
          <a:p>
            <a:pPr marL="171450" indent="-171450">
              <a:lnSpc>
                <a:spcPct val="110000"/>
              </a:lnSpc>
              <a:buFont typeface="Arial" panose="020B0604020202020204" pitchFamily="34" charset="0"/>
              <a:buChar char="•"/>
            </a:pPr>
            <a:r>
              <a:rPr lang="zh-CN" altLang="en-US" sz="1100" kern="0" dirty="0">
                <a:solidFill>
                  <a:prstClr val="black"/>
                </a:solidFill>
                <a:latin typeface="微软雅黑" panose="020B0503020204020204" charset="-122"/>
                <a:ea typeface="微软雅黑" panose="020B0503020204020204" charset="-122"/>
                <a:sym typeface="+mn-ea"/>
              </a:rPr>
              <a:t>验证了合作模式的传递性和同质性。三个科学类别的度分布类型</a:t>
            </a:r>
            <a:r>
              <a:rPr lang="zh-CN" altLang="en-US" sz="1100" kern="0" dirty="0">
                <a:solidFill>
                  <a:prstClr val="black"/>
                </a:solidFill>
                <a:latin typeface="微软雅黑" panose="020B0503020204020204" charset="-122"/>
                <a:ea typeface="微软雅黑" panose="020B0503020204020204" charset="-122"/>
                <a:sym typeface="+mn-ea"/>
              </a:rPr>
              <a:t>都是广义泊松分布和幂律的混合。</a:t>
            </a:r>
            <a:endParaRPr lang="zh-CN" altLang="en-US" sz="1100" kern="0" dirty="0">
              <a:solidFill>
                <a:prstClr val="black"/>
              </a:solidFill>
              <a:latin typeface="微软雅黑" panose="020B0503020204020204" charset="-122"/>
              <a:ea typeface="微软雅黑" panose="020B0503020204020204" charset="-122"/>
              <a:sym typeface="+mn-ea"/>
            </a:endParaRPr>
          </a:p>
          <a:p>
            <a:pPr marL="171450" indent="-171450">
              <a:lnSpc>
                <a:spcPct val="110000"/>
              </a:lnSpc>
              <a:buFont typeface="Arial" panose="020B0604020202020204" pitchFamily="34" charset="0"/>
              <a:buChar char="•"/>
            </a:pPr>
            <a:r>
              <a:rPr lang="zh-CN" altLang="en-US" sz="1100" kern="0" dirty="0">
                <a:solidFill>
                  <a:prstClr val="black"/>
                </a:solidFill>
                <a:latin typeface="微软雅黑" panose="020B0503020204020204" charset="-122"/>
                <a:ea typeface="微软雅黑" panose="020B0503020204020204" charset="-122"/>
                <a:sym typeface="+mn-ea"/>
              </a:rPr>
              <a:t>广义柏松分布和幂律的混合分布也适用于超度。通过作者的“是/否”决定以及他们吸引合作的不同能力，为这种分布类型的出现提供了解释。</a:t>
            </a:r>
            <a:endParaRPr lang="zh-CN" altLang="en-US" sz="1100" kern="0" dirty="0">
              <a:solidFill>
                <a:prstClr val="black"/>
              </a:solidFill>
              <a:latin typeface="微软雅黑" panose="020B0503020204020204" charset="-122"/>
              <a:ea typeface="微软雅黑" panose="020B0503020204020204" charset="-122"/>
              <a:sym typeface="+mn-ea"/>
            </a:endParaRPr>
          </a:p>
          <a:p>
            <a:pPr marL="171450" indent="-171450">
              <a:lnSpc>
                <a:spcPct val="110000"/>
              </a:lnSpc>
              <a:buFont typeface="Arial" panose="020B0604020202020204" pitchFamily="34" charset="0"/>
              <a:buChar char="•"/>
            </a:pPr>
            <a:r>
              <a:rPr lang="zh-CN" altLang="en-US" sz="1100" kern="0" dirty="0">
                <a:solidFill>
                  <a:prstClr val="black"/>
                </a:solidFill>
                <a:latin typeface="微软雅黑" panose="020B0503020204020204" charset="-122"/>
                <a:ea typeface="微软雅黑" panose="020B0503020204020204" charset="-122"/>
                <a:sym typeface="+mn-ea"/>
              </a:rPr>
              <a:t>相当多的作者从事跨学科研究，合著网络的庞大组成部分包含了每个科学类别的大多数作者。发现特定的二级学科在跨学科研究发挥着重要作用。</a:t>
            </a:r>
            <a:endParaRPr lang="zh-CN" altLang="en-US" sz="1100" dirty="0">
              <a:latin typeface="等线 Light" pitchFamily="2" charset="-122"/>
              <a:ea typeface="等线 Light" pitchFamily="2" charset="-122"/>
            </a:endParaRPr>
          </a:p>
        </p:txBody>
      </p:sp>
      <p:sp>
        <p:nvSpPr>
          <p:cNvPr id="32" name="矩形 31"/>
          <p:cNvSpPr/>
          <p:nvPr/>
        </p:nvSpPr>
        <p:spPr>
          <a:xfrm>
            <a:off x="8687166" y="1918315"/>
            <a:ext cx="1249261" cy="297033"/>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8"/>
          <p:cNvSpPr txBox="1"/>
          <p:nvPr/>
        </p:nvSpPr>
        <p:spPr>
          <a:xfrm>
            <a:off x="8825448" y="1907571"/>
            <a:ext cx="157346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数据结构</a:t>
            </a:r>
            <a:endParaRPr lang="zh-CN" altLang="en-US" sz="1400" dirty="0">
              <a:latin typeface="黑体" panose="02010609060101010101" pitchFamily="49" charset="-122"/>
              <a:ea typeface="黑体" panose="02010609060101010101" pitchFamily="49" charset="-122"/>
            </a:endParaRPr>
          </a:p>
        </p:txBody>
      </p:sp>
      <p:sp>
        <p:nvSpPr>
          <p:cNvPr id="34" name="矩形 33"/>
          <p:cNvSpPr/>
          <p:nvPr/>
        </p:nvSpPr>
        <p:spPr>
          <a:xfrm>
            <a:off x="8494519" y="2264493"/>
            <a:ext cx="3266111" cy="417646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1"/>
          <p:cNvSpPr txBox="1"/>
          <p:nvPr/>
        </p:nvSpPr>
        <p:spPr>
          <a:xfrm>
            <a:off x="8687222" y="2539769"/>
            <a:ext cx="2940392" cy="598805"/>
          </a:xfrm>
          <a:prstGeom prst="rect">
            <a:avLst/>
          </a:prstGeom>
          <a:noFill/>
        </p:spPr>
        <p:txBody>
          <a:bodyPr wrap="square" rtlCol="0">
            <a:spAutoFit/>
          </a:bodyPr>
          <a:lstStyle/>
          <a:p>
            <a:r>
              <a:rPr lang="zh-CN" altLang="en-US" sz="1100" dirty="0">
                <a:latin typeface="等线 Light" pitchFamily="2" charset="-122"/>
                <a:ea typeface="等线 Light" pitchFamily="2" charset="-122"/>
              </a:rPr>
              <a:t>设计类型：观察设计、</a:t>
            </a:r>
            <a:r>
              <a:rPr lang="zh-CN" altLang="en-US" sz="1100" dirty="0">
                <a:latin typeface="等线 Light" pitchFamily="2" charset="-122"/>
                <a:ea typeface="等线 Light" pitchFamily="2" charset="-122"/>
              </a:rPr>
              <a:t>横向数据分析</a:t>
            </a:r>
            <a:endParaRPr lang="zh-CN" altLang="en-US" sz="1100" dirty="0">
              <a:latin typeface="等线 Light" pitchFamily="2" charset="-122"/>
              <a:ea typeface="等线 Light" pitchFamily="2" charset="-122"/>
            </a:endParaRPr>
          </a:p>
          <a:p>
            <a:r>
              <a:rPr lang="zh-CN" altLang="en-US" sz="1100" dirty="0">
                <a:latin typeface="等线 Light" pitchFamily="2" charset="-122"/>
                <a:ea typeface="等线 Light" pitchFamily="2" charset="-122"/>
              </a:rPr>
              <a:t>测量类型：研究社团结构</a:t>
            </a:r>
            <a:endParaRPr lang="en-US" altLang="zh-CN" sz="1100" dirty="0">
              <a:latin typeface="等线 Light" pitchFamily="2" charset="-122"/>
              <a:ea typeface="等线 Light" pitchFamily="2" charset="-122"/>
            </a:endParaRPr>
          </a:p>
          <a:p>
            <a:r>
              <a:rPr lang="zh-CN" altLang="en-US" sz="1100" dirty="0">
                <a:latin typeface="等线 Light" pitchFamily="2" charset="-122"/>
                <a:ea typeface="等线 Light" pitchFamily="2" charset="-122"/>
              </a:rPr>
              <a:t>样本特征：个体</a:t>
            </a:r>
            <a:endParaRPr lang="zh-CN" altLang="en-US" sz="1100" dirty="0">
              <a:latin typeface="等线 Light" pitchFamily="2" charset="-122"/>
              <a:ea typeface="等线 Light" pitchFamily="2" charset="-122"/>
            </a:endParaRPr>
          </a:p>
        </p:txBody>
      </p:sp>
      <p:graphicFrame>
        <p:nvGraphicFramePr>
          <p:cNvPr id="36" name="图示 35"/>
          <p:cNvGraphicFramePr/>
          <p:nvPr/>
        </p:nvGraphicFramePr>
        <p:xfrm>
          <a:off x="8786226" y="3538848"/>
          <a:ext cx="997854" cy="2686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descr="截屏2023-05-10 19.28.21"/>
          <p:cNvPicPr>
            <a:picLocks noChangeAspect="1"/>
          </p:cNvPicPr>
          <p:nvPr/>
        </p:nvPicPr>
        <p:blipFill>
          <a:blip r:embed="rId7"/>
          <a:stretch>
            <a:fillRect/>
          </a:stretch>
        </p:blipFill>
        <p:spPr>
          <a:xfrm>
            <a:off x="9912350" y="3500755"/>
            <a:ext cx="1685290" cy="1382395"/>
          </a:xfrm>
          <a:prstGeom prst="rect">
            <a:avLst/>
          </a:prstGeom>
        </p:spPr>
      </p:pic>
      <p:pic>
        <p:nvPicPr>
          <p:cNvPr id="6" name="图片 5" descr="截屏2023-05-10 19.32.14"/>
          <p:cNvPicPr>
            <a:picLocks noChangeAspect="1"/>
          </p:cNvPicPr>
          <p:nvPr/>
        </p:nvPicPr>
        <p:blipFill>
          <a:blip r:embed="rId8"/>
          <a:stretch>
            <a:fillRect/>
          </a:stretch>
        </p:blipFill>
        <p:spPr>
          <a:xfrm>
            <a:off x="9912350" y="5019675"/>
            <a:ext cx="1685290" cy="1290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2079415"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3</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、数据源</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5" name="文本框 4"/>
          <p:cNvSpPr txBox="1"/>
          <p:nvPr/>
        </p:nvSpPr>
        <p:spPr>
          <a:xfrm>
            <a:off x="160926" y="1226895"/>
            <a:ext cx="1730627" cy="369332"/>
          </a:xfrm>
          <a:prstGeom prst="rect">
            <a:avLst/>
          </a:prstGeom>
          <a:solidFill>
            <a:schemeClr val="accent2"/>
          </a:solidFill>
        </p:spPr>
        <p:txBody>
          <a:bodyPr wrap="square" rtlCol="0" anchor="t">
            <a:spAutoFit/>
          </a:bodyPr>
          <a:lstStyle/>
          <a:p>
            <a:pPr lvl="0" algn="ctr">
              <a:buClrTx/>
              <a:buSzTx/>
              <a:buFontTx/>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数据源梳理</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6" name="矩形: 圆角 5"/>
          <p:cNvSpPr/>
          <p:nvPr/>
        </p:nvSpPr>
        <p:spPr bwMode="auto">
          <a:xfrm>
            <a:off x="5340920" y="1198580"/>
            <a:ext cx="3986212" cy="4594860"/>
          </a:xfrm>
          <a:prstGeom prst="roundRect">
            <a:avLst/>
          </a:prstGeom>
          <a:noFill/>
          <a:ln>
            <a:noFill/>
          </a:ln>
        </p:spPr>
        <p:txBody>
          <a:bodyPr wrap="square" lIns="0" tIns="0" rIns="0" bIns="0" rtlCol="0" anchor="ctr">
            <a:spAutoFit/>
          </a:bodyPr>
          <a:lstStyle/>
          <a:p>
            <a:pPr algn="ctr" fontAlgn="base"/>
            <a:endParaRPr lang="zh-CN" altLang="en-US" sz="2000" strike="noStrike" noProof="1">
              <a:solidFill>
                <a:schemeClr val="bg1"/>
              </a:solidFill>
              <a:latin typeface="方正清刻本悦宋简体" panose="02000000000000000000" charset="-122"/>
              <a:ea typeface="方正清刻本悦宋简体" panose="02000000000000000000" charset="-122"/>
              <a:sym typeface="Arial" panose="020B0604020202020204" pitchFamily="34" charset="0"/>
            </a:endParaRPr>
          </a:p>
        </p:txBody>
      </p:sp>
      <p:graphicFrame>
        <p:nvGraphicFramePr>
          <p:cNvPr id="41" name="表格 40"/>
          <p:cNvGraphicFramePr>
            <a:graphicFrameLocks noGrp="1"/>
          </p:cNvGraphicFramePr>
          <p:nvPr>
            <p:custDataLst>
              <p:tags r:id="rId2"/>
            </p:custDataLst>
          </p:nvPr>
        </p:nvGraphicFramePr>
        <p:xfrm>
          <a:off x="160926" y="1752644"/>
          <a:ext cx="3286334" cy="4766310"/>
        </p:xfrm>
        <a:graphic>
          <a:graphicData uri="http://schemas.openxmlformats.org/drawingml/2006/table">
            <a:tbl>
              <a:tblPr firstRow="1" firstCol="1" bandRow="1">
                <a:tableStyleId>{21E4AEA4-8DFA-4A89-87EB-49C32662AFE0}</a:tableStyleId>
              </a:tblPr>
              <a:tblGrid>
                <a:gridCol w="774114"/>
                <a:gridCol w="1185705"/>
                <a:gridCol w="1326515"/>
              </a:tblGrid>
              <a:tr h="484738">
                <a:tc>
                  <a:txBody>
                    <a:bodyPr/>
                    <a:lstStyle/>
                    <a:p>
                      <a:pPr algn="ctr">
                        <a:lnSpc>
                          <a:spcPct val="125000"/>
                        </a:lnSpc>
                        <a:spcAft>
                          <a:spcPts val="0"/>
                        </a:spcAft>
                      </a:pPr>
                      <a:r>
                        <a:rPr lang="zh-CN" sz="1100" b="0" kern="100" dirty="0">
                          <a:effectLst/>
                        </a:rPr>
                        <a:t>名称</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b="0" kern="100" dirty="0">
                          <a:effectLst/>
                        </a:rPr>
                        <a:t>NIH数据集</a:t>
                      </a:r>
                      <a:endParaRPr lang="zh-CN" sz="1100" b="0" kern="100" dirty="0">
                        <a:effectLst/>
                      </a:endParaRPr>
                    </a:p>
                  </a:txBody>
                  <a:tcPr marL="10086" marR="10086" marT="0" marB="0" anchor="ctr"/>
                </a:tc>
                <a:tc>
                  <a:txBody>
                    <a:bodyPr/>
                    <a:lstStyle/>
                    <a:p>
                      <a:pPr algn="ctr">
                        <a:lnSpc>
                          <a:spcPct val="125000"/>
                        </a:lnSpc>
                        <a:spcAft>
                          <a:spcPts val="0"/>
                        </a:spcAft>
                      </a:pPr>
                      <a:r>
                        <a:rPr lang="zh-CN" sz="1100" b="0" kern="100" dirty="0">
                          <a:effectLst/>
                        </a:rPr>
                        <a:t>NSF数据集</a:t>
                      </a:r>
                      <a:endParaRPr lang="zh-CN" sz="1100" b="0" kern="100" dirty="0">
                        <a:effectLst/>
                      </a:endParaRPr>
                    </a:p>
                  </a:txBody>
                  <a:tcPr marL="10086" marR="10086" marT="0" marB="0" anchor="ctr"/>
                </a:tc>
              </a:tr>
              <a:tr h="230589">
                <a:tc>
                  <a:txBody>
                    <a:bodyPr/>
                    <a:lstStyle/>
                    <a:p>
                      <a:pPr algn="ctr">
                        <a:lnSpc>
                          <a:spcPct val="125000"/>
                        </a:lnSpc>
                        <a:spcAft>
                          <a:spcPts val="0"/>
                        </a:spcAft>
                      </a:pPr>
                      <a:r>
                        <a:rPr lang="zh-CN" sz="1100" b="0" kern="100" dirty="0">
                          <a:effectLst/>
                        </a:rPr>
                        <a:t>空间范围</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altLang="en-US" sz="1100" b="0" kern="100" dirty="0">
                          <a:effectLst/>
                        </a:rPr>
                        <a:t>美</a:t>
                      </a:r>
                      <a:r>
                        <a:rPr lang="zh-CN" sz="1100" b="0" kern="100" dirty="0">
                          <a:effectLst/>
                        </a:rPr>
                        <a:t>国</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b="0" kern="100" dirty="0">
                          <a:effectLst/>
                        </a:rPr>
                        <a:t>联邦政府、工厂、小企业、高校及其他</a:t>
                      </a:r>
                      <a:endParaRPr lang="zh-CN" sz="1100" b="0" kern="100" dirty="0">
                        <a:effectLst/>
                      </a:endParaRPr>
                    </a:p>
                  </a:txBody>
                  <a:tcPr marL="10086" marR="10086" marT="0" marB="0" anchor="ctr"/>
                </a:tc>
              </a:tr>
              <a:tr h="231140">
                <a:tc>
                  <a:txBody>
                    <a:bodyPr/>
                    <a:lstStyle/>
                    <a:p>
                      <a:pPr algn="ctr">
                        <a:lnSpc>
                          <a:spcPct val="125000"/>
                        </a:lnSpc>
                        <a:spcAft>
                          <a:spcPts val="0"/>
                        </a:spcAft>
                      </a:pPr>
                      <a:r>
                        <a:rPr lang="zh-CN" sz="1100" b="0" kern="100" dirty="0">
                          <a:effectLst/>
                        </a:rPr>
                        <a:t>时间范围</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altLang="zh-CN" sz="1100" b="0" kern="100" dirty="0">
                          <a:effectLst/>
                          <a:latin typeface="微软雅黑" panose="020B0503020204020204" charset="-122"/>
                          <a:ea typeface="微软雅黑" panose="020B0503020204020204" charset="-122"/>
                          <a:cs typeface="Times New Roman" panose="02020603050405020304" pitchFamily="18" charset="0"/>
                        </a:rPr>
                        <a:t>2010~2021</a:t>
                      </a:r>
                      <a:r>
                        <a:rPr lang="zh-CN" altLang="en-US" sz="1100" b="0" kern="100" dirty="0">
                          <a:effectLst/>
                          <a:latin typeface="微软雅黑" panose="020B0503020204020204" charset="-122"/>
                          <a:ea typeface="微软雅黑" panose="020B0503020204020204" charset="-122"/>
                          <a:cs typeface="Times New Roman" panose="02020603050405020304" pitchFamily="18" charset="0"/>
                        </a:rPr>
                        <a:t>年</a:t>
                      </a:r>
                      <a:endParaRPr lang="zh-CN" altLang="en-US"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sz="1100" b="0" kern="100" dirty="0">
                          <a:effectLst/>
                        </a:rPr>
                        <a:t>2010</a:t>
                      </a:r>
                      <a:r>
                        <a:rPr lang="zh-CN" altLang="en-US" sz="1100" b="0" kern="100" dirty="0">
                          <a:effectLst/>
                        </a:rPr>
                        <a:t>～</a:t>
                      </a:r>
                      <a:r>
                        <a:rPr lang="en-US" altLang="zh-CN" sz="1100" b="0" kern="100" dirty="0">
                          <a:effectLst/>
                        </a:rPr>
                        <a:t>2023</a:t>
                      </a:r>
                      <a:r>
                        <a:rPr lang="zh-CN" altLang="en-US" sz="1100" b="0" kern="100" dirty="0">
                          <a:effectLst/>
                        </a:rPr>
                        <a:t>年</a:t>
                      </a:r>
                      <a:endParaRPr lang="zh-CN" altLang="en-US" sz="1100" b="0" kern="100" dirty="0">
                        <a:effectLst/>
                      </a:endParaRPr>
                    </a:p>
                  </a:txBody>
                  <a:tcPr marL="10086" marR="10086" marT="0" marB="0" anchor="ctr"/>
                </a:tc>
              </a:tr>
              <a:tr h="230589">
                <a:tc>
                  <a:txBody>
                    <a:bodyPr/>
                    <a:lstStyle/>
                    <a:p>
                      <a:pPr algn="ctr">
                        <a:lnSpc>
                          <a:spcPct val="125000"/>
                        </a:lnSpc>
                        <a:spcAft>
                          <a:spcPts val="0"/>
                        </a:spcAft>
                      </a:pPr>
                      <a:r>
                        <a:rPr lang="zh-CN" sz="1100" b="0" kern="100" dirty="0">
                          <a:effectLst/>
                        </a:rPr>
                        <a:t>文件大小</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altLang="zh-CN" sz="1100" b="0" kern="100" dirty="0">
                          <a:effectLst/>
                          <a:latin typeface="微软雅黑" panose="020B0503020204020204" charset="-122"/>
                          <a:ea typeface="微软雅黑" panose="020B0503020204020204" charset="-122"/>
                          <a:cs typeface="Times New Roman" panose="02020603050405020304" pitchFamily="18" charset="0"/>
                        </a:rPr>
                        <a:t>5147.4</a:t>
                      </a:r>
                      <a:r>
                        <a:rPr lang="en-US" altLang="zh-CN" sz="1100" b="0" kern="100" dirty="0">
                          <a:effectLst/>
                          <a:latin typeface="微软雅黑" panose="020B0503020204020204" charset="-122"/>
                          <a:ea typeface="微软雅黑" panose="020B0503020204020204" charset="-122"/>
                          <a:cs typeface="Times New Roman" panose="02020603050405020304" pitchFamily="18" charset="0"/>
                        </a:rPr>
                        <a:t>MB</a:t>
                      </a:r>
                      <a:endParaRPr lang="en-US" alt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altLang="zh-CN" sz="1100" kern="100" dirty="0">
                          <a:effectLst/>
                          <a:latin typeface="微软雅黑" panose="020B0503020204020204" charset="-122"/>
                          <a:ea typeface="微软雅黑" panose="020B0503020204020204" charset="-122"/>
                          <a:cs typeface="Times New Roman" panose="02020603050405020304" pitchFamily="18" charset="0"/>
                          <a:sym typeface="+mn-ea"/>
                        </a:rPr>
                        <a:t>1783.3M</a:t>
                      </a:r>
                      <a:r>
                        <a:rPr lang="en-US" altLang="zh-CN" sz="1100" kern="100" dirty="0">
                          <a:effectLst/>
                          <a:latin typeface="微软雅黑" panose="020B0503020204020204" charset="-122"/>
                          <a:ea typeface="微软雅黑" panose="020B0503020204020204" charset="-122"/>
                          <a:cs typeface="Times New Roman" panose="02020603050405020304" pitchFamily="18" charset="0"/>
                          <a:sym typeface="+mn-ea"/>
                        </a:rPr>
                        <a:t>B</a:t>
                      </a:r>
                      <a:endParaRPr lang="en-US" altLang="zh-CN" sz="1100" kern="100" dirty="0">
                        <a:effectLst/>
                        <a:latin typeface="微软雅黑" panose="020B0503020204020204" charset="-122"/>
                        <a:ea typeface="微软雅黑" panose="020B0503020204020204" charset="-122"/>
                        <a:cs typeface="Times New Roman" panose="02020603050405020304" pitchFamily="18" charset="0"/>
                        <a:sym typeface="+mn-ea"/>
                      </a:endParaRPr>
                    </a:p>
                  </a:txBody>
                  <a:tcPr marL="10086" marR="10086" marT="0" marB="0" anchor="ctr"/>
                </a:tc>
              </a:tr>
              <a:tr h="484738">
                <a:tc>
                  <a:txBody>
                    <a:bodyPr/>
                    <a:lstStyle/>
                    <a:p>
                      <a:pPr algn="ctr">
                        <a:lnSpc>
                          <a:spcPct val="125000"/>
                        </a:lnSpc>
                        <a:spcAft>
                          <a:spcPts val="0"/>
                        </a:spcAft>
                      </a:pPr>
                      <a:r>
                        <a:rPr lang="zh-CN" sz="1100" b="0" kern="100" dirty="0">
                          <a:effectLst/>
                        </a:rPr>
                        <a:t>来源系统</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kern="100" dirty="0">
                          <a:effectLst/>
                          <a:sym typeface="+mn-ea"/>
                        </a:rPr>
                        <a:t>美国国立卫生研究院</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kern="100" dirty="0">
                          <a:effectLst/>
                          <a:sym typeface="+mn-ea"/>
                        </a:rPr>
                        <a:t>美国国家自然科学基金会</a:t>
                      </a:r>
                      <a:endParaRPr lang="en-US" alt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335095">
                <a:tc>
                  <a:txBody>
                    <a:bodyPr/>
                    <a:lstStyle/>
                    <a:p>
                      <a:pPr algn="ctr">
                        <a:lnSpc>
                          <a:spcPct val="125000"/>
                        </a:lnSpc>
                        <a:spcAft>
                          <a:spcPts val="0"/>
                        </a:spcAft>
                      </a:pPr>
                      <a:r>
                        <a:rPr lang="zh-CN" altLang="en-US" sz="1100" b="0" kern="100" dirty="0">
                          <a:effectLst/>
                        </a:rPr>
                        <a:t>存储格式</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altLang="zh-CN" sz="1100" b="0" kern="100" dirty="0">
                          <a:effectLst/>
                        </a:rPr>
                        <a:t>.csv</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altLang="zh-CN" sz="1100" b="0" kern="100" dirty="0">
                          <a:effectLst/>
                        </a:rPr>
                        <a:t>.</a:t>
                      </a:r>
                      <a:r>
                        <a:rPr lang="en-US" altLang="zh-CN" sz="1100" b="0" kern="100" dirty="0">
                          <a:effectLst/>
                        </a:rPr>
                        <a:t>xml</a:t>
                      </a:r>
                      <a:endParaRPr lang="en-US" altLang="zh-CN" sz="1100" b="0" kern="100" dirty="0">
                        <a:effectLst/>
                      </a:endParaRPr>
                    </a:p>
                  </a:txBody>
                  <a:tcPr marL="10086" marR="10086" marT="0" marB="0" anchor="ctr"/>
                </a:tc>
              </a:tr>
              <a:tr h="230589">
                <a:tc>
                  <a:txBody>
                    <a:bodyPr/>
                    <a:lstStyle/>
                    <a:p>
                      <a:pPr algn="ctr">
                        <a:lnSpc>
                          <a:spcPct val="125000"/>
                        </a:lnSpc>
                        <a:spcAft>
                          <a:spcPts val="0"/>
                        </a:spcAft>
                      </a:pPr>
                      <a:r>
                        <a:rPr lang="zh-CN" sz="1100" b="0" kern="100" dirty="0">
                          <a:effectLst/>
                        </a:rPr>
                        <a:t>数据量</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altLang="zh-CN" sz="1100" b="0" kern="100" dirty="0">
                          <a:effectLst/>
                          <a:latin typeface="微软雅黑" panose="020B0503020204020204" charset="-122"/>
                          <a:ea typeface="微软雅黑" panose="020B0503020204020204" charset="-122"/>
                          <a:cs typeface="Times New Roman" panose="02020603050405020304" pitchFamily="18" charset="0"/>
                        </a:rPr>
                        <a:t>52883</a:t>
                      </a:r>
                      <a:endParaRPr lang="en-US" alt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sz="1100" b="0" kern="100" dirty="0">
                          <a:effectLst/>
                        </a:rPr>
                        <a:t>47949</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849796">
                <a:tc>
                  <a:txBody>
                    <a:bodyPr/>
                    <a:lstStyle/>
                    <a:p>
                      <a:pPr algn="ctr">
                        <a:lnSpc>
                          <a:spcPct val="125000"/>
                        </a:lnSpc>
                        <a:spcAft>
                          <a:spcPts val="0"/>
                        </a:spcAft>
                      </a:pPr>
                      <a:r>
                        <a:rPr lang="zh-CN" altLang="en-US" sz="1100" b="0" kern="100" dirty="0">
                          <a:effectLst/>
                        </a:rPr>
                        <a:t>数据字段</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altLang="en-US" sz="1100" b="0" kern="100" dirty="0">
                          <a:effectLst/>
                        </a:rPr>
                        <a:t>科研项目、科研机构、科研人员、科研</a:t>
                      </a:r>
                      <a:r>
                        <a:rPr lang="zh-CN" altLang="en-US" sz="1100" b="0" kern="100" dirty="0">
                          <a:effectLst/>
                        </a:rPr>
                        <a:t>论文</a:t>
                      </a:r>
                      <a:endParaRPr lang="zh-CN" altLang="en-US" sz="1100" b="0" kern="100" dirty="0">
                        <a:effectLst/>
                      </a:endParaRPr>
                    </a:p>
                  </a:txBody>
                  <a:tcPr anchor="ctr"/>
                </a:tc>
                <a:tc>
                  <a:txBody>
                    <a:bodyPr/>
                    <a:lstStyle/>
                    <a:p>
                      <a:pPr algn="ctr">
                        <a:lnSpc>
                          <a:spcPct val="125000"/>
                        </a:lnSpc>
                        <a:spcAft>
                          <a:spcPts val="0"/>
                        </a:spcAft>
                      </a:pPr>
                      <a:r>
                        <a:rPr lang="zh-CN" altLang="en-US" sz="1100" b="0" kern="100" dirty="0">
                          <a:effectLst/>
                        </a:rPr>
                        <a:t>科研项目、科研机构、科研</a:t>
                      </a:r>
                      <a:r>
                        <a:rPr lang="zh-CN" altLang="en-US" sz="1100" b="0" kern="100" dirty="0">
                          <a:effectLst/>
                        </a:rPr>
                        <a:t>人员</a:t>
                      </a:r>
                      <a:endParaRPr lang="zh-CN" altLang="en-US" sz="1100" b="0" kern="100" dirty="0">
                        <a:effectLst/>
                      </a:endParaRPr>
                    </a:p>
                  </a:txBody>
                  <a:tcPr anchor="ctr"/>
                </a:tc>
              </a:tr>
              <a:tr h="483351">
                <a:tc>
                  <a:txBody>
                    <a:bodyPr/>
                    <a:lstStyle/>
                    <a:p>
                      <a:pPr algn="ctr">
                        <a:lnSpc>
                          <a:spcPct val="125000"/>
                        </a:lnSpc>
                        <a:spcAft>
                          <a:spcPts val="0"/>
                        </a:spcAft>
                      </a:pPr>
                      <a:r>
                        <a:rPr lang="zh-CN" sz="1100" b="0" kern="100" dirty="0">
                          <a:effectLst/>
                        </a:rPr>
                        <a:t>联系方式</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report@mail.nih.gov</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info@nsf.gov</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872930">
                <a:tc>
                  <a:txBody>
                    <a:bodyPr/>
                    <a:lstStyle/>
                    <a:p>
                      <a:pPr algn="ctr">
                        <a:lnSpc>
                          <a:spcPct val="125000"/>
                        </a:lnSpc>
                        <a:spcAft>
                          <a:spcPts val="0"/>
                        </a:spcAft>
                      </a:pPr>
                      <a:r>
                        <a:rPr lang="zh-CN" sz="1100" b="0" kern="100" dirty="0">
                          <a:effectLst/>
                        </a:rPr>
                        <a:t>访问方式</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https://grants.nih.gov</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lstStyle/>
                    <a:p>
                      <a:pPr algn="ctr">
                        <a:lnSpc>
                          <a:spcPct val="125000"/>
                        </a:lnSpc>
                        <a:spcAft>
                          <a:spcPts val="0"/>
                        </a:spcAft>
                      </a:pPr>
                      <a:r>
                        <a:rPr lang="en-US" sz="1100" b="0" kern="100" dirty="0">
                          <a:effectLst/>
                        </a:rPr>
                        <a:t>https://www.nsf.gov</a:t>
                      </a:r>
                      <a:endParaRPr lang="en-US" sz="1100" b="0" kern="100" dirty="0">
                        <a:effectLst/>
                      </a:endParaRPr>
                    </a:p>
                  </a:txBody>
                  <a:tcPr marL="10086" marR="10086" marT="0" marB="0" anchor="ctr"/>
                </a:tc>
              </a:tr>
            </a:tbl>
          </a:graphicData>
        </a:graphic>
      </p:graphicFrame>
      <p:graphicFrame>
        <p:nvGraphicFramePr>
          <p:cNvPr id="42" name="表格 41"/>
          <p:cNvGraphicFramePr>
            <a:graphicFrameLocks noGrp="1"/>
          </p:cNvGraphicFramePr>
          <p:nvPr>
            <p:custDataLst>
              <p:tags r:id="rId3"/>
            </p:custDataLst>
          </p:nvPr>
        </p:nvGraphicFramePr>
        <p:xfrm>
          <a:off x="4986074" y="1736867"/>
          <a:ext cx="3918857" cy="5164455"/>
        </p:xfrm>
        <a:graphic>
          <a:graphicData uri="http://schemas.openxmlformats.org/drawingml/2006/table">
            <a:tbl>
              <a:tblPr firstRow="1" firstCol="1" bandRow="1">
                <a:tableStyleId>{21E4AEA4-8DFA-4A89-87EB-49C32662AFE0}</a:tableStyleId>
              </a:tblPr>
              <a:tblGrid>
                <a:gridCol w="1416818"/>
                <a:gridCol w="551180"/>
                <a:gridCol w="1950859"/>
              </a:tblGrid>
              <a:tr h="248016">
                <a:tc>
                  <a:txBody>
                    <a:bodyPr/>
                    <a:lstStyle/>
                    <a:p>
                      <a:pPr indent="0" algn="l" latinLnBrk="1">
                        <a:lnSpc>
                          <a:spcPct val="100000"/>
                        </a:lnSpc>
                        <a:spcBef>
                          <a:spcPts val="0"/>
                        </a:spcBef>
                        <a:spcAft>
                          <a:spcPts val="0"/>
                        </a:spcAft>
                      </a:pPr>
                      <a:r>
                        <a:rPr lang="zh-CN" altLang="en-US" sz="1200" b="0" kern="100" dirty="0">
                          <a:effectLst/>
                        </a:rPr>
                        <a:t>属性名</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altLang="en-US" sz="1200" b="0" kern="100" dirty="0">
                          <a:effectLst/>
                        </a:rPr>
                        <a:t>类型</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altLang="en-US" sz="1200" b="0" kern="100" dirty="0">
                          <a:effectLst/>
                        </a:rPr>
                        <a:t>属性值举例</a:t>
                      </a:r>
                      <a:endParaRPr lang="zh-CN" sz="1200" b="0" kern="100" dirty="0">
                        <a:effectLst/>
                        <a:latin typeface="微软雅黑" panose="020B0503020204020204" charset="-122"/>
                        <a:ea typeface="微软雅黑" panose="020B0503020204020204" charset="-122"/>
                      </a:endParaRPr>
                    </a:p>
                  </a:txBody>
                  <a:tcPr marL="68580" marR="68580" marT="0" marB="0" anchor="ctr"/>
                </a:tc>
              </a:tr>
              <a:tr h="248016">
                <a:tc>
                  <a:txBody>
                    <a:bodyPr/>
                    <a:lstStyle/>
                    <a:p>
                      <a:pPr indent="0" algn="l" latinLnBrk="1">
                        <a:lnSpc>
                          <a:spcPct val="100000"/>
                        </a:lnSpc>
                        <a:spcBef>
                          <a:spcPts val="0"/>
                        </a:spcBef>
                        <a:spcAft>
                          <a:spcPts val="0"/>
                        </a:spcAft>
                      </a:pPr>
                      <a:r>
                        <a:rPr lang="en-US" sz="1200" b="0" kern="0" dirty="0">
                          <a:effectLst/>
                        </a:rPr>
                        <a:t>APPLICATION_ID</a:t>
                      </a:r>
                      <a:endParaRPr lang="en-US" sz="1200" b="0" kern="0" dirty="0">
                        <a:effectLst/>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Int</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7000731</a:t>
                      </a:r>
                      <a:endParaRPr lang="zh-CN" sz="1200" b="0" kern="100" dirty="0">
                        <a:effectLst/>
                        <a:latin typeface="微软雅黑" panose="020B0503020204020204" charset="-122"/>
                        <a:ea typeface="微软雅黑" panose="020B0503020204020204" charset="-122"/>
                      </a:endParaRPr>
                    </a:p>
                  </a:txBody>
                  <a:tcPr marL="68580" marR="68580" marT="0" marB="0" anchor="ctr"/>
                </a:tc>
              </a:tr>
              <a:tr h="365760">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FY</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Int</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2010</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r>
              <a:tr h="248016">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ORG_ZIPCODE</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Int</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432101016</a:t>
                      </a:r>
                      <a:endParaRPr lang="zh-CN" sz="1200" b="0" kern="100" dirty="0">
                        <a:effectLst/>
                        <a:latin typeface="微软雅黑" panose="020B0503020204020204" charset="-122"/>
                        <a:ea typeface="微软雅黑" panose="020B0503020204020204" charset="-122"/>
                      </a:endParaRPr>
                    </a:p>
                  </a:txBody>
                  <a:tcPr marL="68580" marR="0" marT="0" marB="0" anchor="ctr"/>
                </a:tc>
              </a:tr>
              <a:tr h="495935">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TOTAL_COST</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Float</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8000000.0</a:t>
                      </a:r>
                      <a:endParaRPr lang="zh-CN" sz="1200" b="0" kern="100" dirty="0">
                        <a:effectLst/>
                        <a:latin typeface="微软雅黑" panose="020B0503020204020204" charset="-122"/>
                        <a:ea typeface="微软雅黑" panose="020B0503020204020204" charset="-122"/>
                      </a:endParaRPr>
                    </a:p>
                  </a:txBody>
                  <a:tcPr marL="68580" marR="68580" marT="0" marB="0" anchor="ctr"/>
                </a:tc>
              </a:tr>
              <a:tr h="496023">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CFDA_CODE</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Float</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702.0</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r>
              <a:tr h="496023">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CORE_PROJECT_NUM</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str</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C06RR020081</a:t>
                      </a:r>
                      <a:endParaRPr lang="zh-CN" sz="1200" b="0" kern="100" dirty="0">
                        <a:effectLst/>
                        <a:latin typeface="微软雅黑" panose="020B0503020204020204" charset="-122"/>
                        <a:ea typeface="微软雅黑" panose="020B0503020204020204" charset="-122"/>
                      </a:endParaRPr>
                    </a:p>
                  </a:txBody>
                  <a:tcPr marL="68580" marR="68580" marT="0" marB="0" anchor="ctr"/>
                </a:tc>
              </a:tr>
              <a:tr h="356401">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PI_NAMEs</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str</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GREVER, MICHAEL R</a:t>
                      </a:r>
                      <a:endParaRPr lang="zh-CN" sz="1200" b="0" kern="100" dirty="0">
                        <a:effectLst/>
                        <a:latin typeface="微软雅黑" panose="020B0503020204020204" charset="-122"/>
                        <a:ea typeface="微软雅黑" panose="020B0503020204020204" charset="-122"/>
                      </a:endParaRPr>
                    </a:p>
                  </a:txBody>
                  <a:tcPr marL="68580" marR="68580" marT="0" marB="0" anchor="ctr"/>
                </a:tc>
              </a:tr>
              <a:tr h="248016">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ORG_CITY</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str</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COLUMBUS</a:t>
                      </a:r>
                      <a:endParaRPr lang="zh-CN" sz="1200" b="0" kern="100" dirty="0">
                        <a:effectLst/>
                        <a:latin typeface="微软雅黑" panose="020B0503020204020204" charset="-122"/>
                        <a:ea typeface="微软雅黑" panose="020B0503020204020204" charset="-122"/>
                      </a:endParaRPr>
                    </a:p>
                  </a:txBody>
                  <a:tcPr marL="68580" marR="68580" marT="0" marB="0" anchor="ctr"/>
                </a:tc>
              </a:tr>
              <a:tr h="496023">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ORG_COUNTRY</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str</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UNITED STATE</a:t>
                      </a:r>
                      <a:r>
                        <a:rPr lang="en-US" altLang="zh-CN" sz="1200" b="0" kern="100" dirty="0">
                          <a:effectLst/>
                          <a:latin typeface="微软雅黑" panose="020B0503020204020204" charset="-122"/>
                          <a:ea typeface="微软雅黑" panose="020B0503020204020204" charset="-122"/>
                        </a:rPr>
                        <a:t>S</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r>
              <a:tr h="248285">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BUDGET_START</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Date</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10/20/2009</a:t>
                      </a:r>
                      <a:endParaRPr lang="zh-CN" sz="1200" b="0" kern="100" dirty="0">
                        <a:effectLst/>
                        <a:latin typeface="微软雅黑" panose="020B0503020204020204" charset="-122"/>
                        <a:ea typeface="微软雅黑" panose="020B0503020204020204" charset="-122"/>
                      </a:endParaRPr>
                    </a:p>
                  </a:txBody>
                  <a:tcPr marL="68580" marR="68580" marT="0" marB="0" anchor="ctr"/>
                </a:tc>
              </a:tr>
              <a:tr h="356401">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BUDGET_</a:t>
                      </a:r>
                      <a:r>
                        <a:rPr lang="en-US" altLang="zh-CN" sz="1200" b="0" kern="100" dirty="0">
                          <a:effectLst/>
                          <a:latin typeface="微软雅黑" panose="020B0503020204020204" charset="-122"/>
                          <a:ea typeface="微软雅黑" panose="020B0503020204020204" charset="-122"/>
                        </a:rPr>
                        <a:t>END</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Date</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9/30/2013</a:t>
                      </a:r>
                      <a:endParaRPr lang="zh-CN" sz="1200" b="0" kern="100" dirty="0">
                        <a:effectLst/>
                        <a:latin typeface="微软雅黑" panose="020B0503020204020204" charset="-122"/>
                        <a:ea typeface="微软雅黑" panose="020B0503020204020204" charset="-122"/>
                      </a:endParaRPr>
                    </a:p>
                  </a:txBody>
                  <a:tcPr marL="68580" marR="68580" marT="0" marB="0" anchor="ctr"/>
                </a:tc>
              </a:tr>
              <a:tr h="248016">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AWARD_NOTICE_DATE</a:t>
                      </a:r>
                      <a:endParaRPr 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en-US" altLang="zh-CN" sz="1200" b="0" kern="100" dirty="0">
                          <a:effectLst/>
                          <a:latin typeface="微软雅黑" panose="020B0503020204020204" charset="-122"/>
                          <a:ea typeface="微软雅黑" panose="020B0503020204020204" charset="-122"/>
                        </a:rPr>
                        <a:t>Date</a:t>
                      </a:r>
                      <a:endParaRPr lang="en-US" altLang="zh-CN" sz="1200" b="0" kern="100" dirty="0">
                        <a:effectLst/>
                        <a:latin typeface="微软雅黑" panose="020B0503020204020204" charset="-122"/>
                        <a:ea typeface="微软雅黑" panose="020B0503020204020204" charset="-122"/>
                      </a:endParaRPr>
                    </a:p>
                  </a:txBody>
                  <a:tcPr marL="68580" marR="68580" marT="0" marB="0" anchor="ctr"/>
                </a:tc>
                <a:tc>
                  <a:txBody>
                    <a:bodyPr/>
                    <a:lstStyle/>
                    <a:p>
                      <a:pPr indent="0" algn="l" latinLnBrk="1">
                        <a:lnSpc>
                          <a:spcPct val="100000"/>
                        </a:lnSpc>
                        <a:spcBef>
                          <a:spcPts val="0"/>
                        </a:spcBef>
                        <a:spcAft>
                          <a:spcPts val="0"/>
                        </a:spcAft>
                      </a:pPr>
                      <a:r>
                        <a:rPr lang="zh-CN" sz="1200" b="0" kern="100" dirty="0">
                          <a:effectLst/>
                          <a:latin typeface="微软雅黑" panose="020B0503020204020204" charset="-122"/>
                          <a:ea typeface="微软雅黑" panose="020B0503020204020204" charset="-122"/>
                        </a:rPr>
                        <a:t>10/20/2009</a:t>
                      </a:r>
                      <a:endParaRPr lang="zh-CN" sz="1200" b="0" kern="100" dirty="0">
                        <a:effectLst/>
                        <a:latin typeface="微软雅黑" panose="020B0503020204020204" charset="-122"/>
                        <a:ea typeface="微软雅黑" panose="020B0503020204020204" charset="-122"/>
                      </a:endParaRPr>
                    </a:p>
                  </a:txBody>
                  <a:tcPr marL="68580" marR="68580" marT="0" marB="0" anchor="ctr"/>
                </a:tc>
              </a:tr>
            </a:tbl>
          </a:graphicData>
        </a:graphic>
      </p:graphicFrame>
      <p:sp>
        <p:nvSpPr>
          <p:cNvPr id="43" name="文本框 42"/>
          <p:cNvSpPr txBox="1"/>
          <p:nvPr/>
        </p:nvSpPr>
        <p:spPr>
          <a:xfrm>
            <a:off x="4986074" y="1211121"/>
            <a:ext cx="1730627" cy="369332"/>
          </a:xfrm>
          <a:prstGeom prst="rect">
            <a:avLst/>
          </a:prstGeom>
          <a:solidFill>
            <a:schemeClr val="accent2"/>
          </a:solidFill>
        </p:spPr>
        <p:txBody>
          <a:bodyPr wrap="square" rtlCol="0" anchor="t">
            <a:spAutoFit/>
          </a:bodyPr>
          <a:lstStyle/>
          <a:p>
            <a:pPr lvl="0" algn="ctr">
              <a:buClrTx/>
              <a:buSzTx/>
              <a:buFontTx/>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数据样例</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pSp>
        <p:nvGrpSpPr>
          <p:cNvPr id="49" name="组合 48"/>
          <p:cNvGrpSpPr/>
          <p:nvPr/>
        </p:nvGrpSpPr>
        <p:grpSpPr>
          <a:xfrm>
            <a:off x="9354893" y="1752626"/>
            <a:ext cx="2656387" cy="4330165"/>
            <a:chOff x="6645350" y="248095"/>
            <a:chExt cx="3157870" cy="5931193"/>
          </a:xfrm>
        </p:grpSpPr>
        <p:sp>
          <p:nvSpPr>
            <p:cNvPr id="50" name="流程图: 过程 49"/>
            <p:cNvSpPr/>
            <p:nvPr/>
          </p:nvSpPr>
          <p:spPr>
            <a:xfrm>
              <a:off x="7296596" y="248095"/>
              <a:ext cx="1830570" cy="818707"/>
            </a:xfrm>
            <a:prstGeom prst="flowChartProcess">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爬取原始数据</a:t>
              </a:r>
              <a:endParaRPr lang="zh-CN" altLang="en-US" sz="1400" dirty="0">
                <a:solidFill>
                  <a:schemeClr val="tx1"/>
                </a:solidFill>
                <a:latin typeface="微软雅黑" panose="020B0503020204020204" charset="-122"/>
                <a:ea typeface="微软雅黑" panose="020B0503020204020204" charset="-122"/>
              </a:endParaRPr>
            </a:p>
          </p:txBody>
        </p:sp>
        <p:sp>
          <p:nvSpPr>
            <p:cNvPr id="51" name="流程图: 过程 50"/>
            <p:cNvSpPr/>
            <p:nvPr/>
          </p:nvSpPr>
          <p:spPr>
            <a:xfrm>
              <a:off x="6645350" y="5360581"/>
              <a:ext cx="3157870" cy="818707"/>
            </a:xfrm>
            <a:prstGeom prst="flowChart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计算复杂网络的</a:t>
              </a:r>
              <a:r>
                <a:rPr lang="zh-CN" altLang="en-US" sz="1400" dirty="0">
                  <a:solidFill>
                    <a:schemeClr val="tx1"/>
                  </a:solidFill>
                  <a:latin typeface="微软雅黑" panose="020B0503020204020204" charset="-122"/>
                  <a:ea typeface="微软雅黑" panose="020B0503020204020204" charset="-122"/>
                </a:rPr>
                <a:t>统计指标</a:t>
              </a:r>
              <a:endParaRPr lang="zh-CN" altLang="en-US" sz="1400" dirty="0">
                <a:solidFill>
                  <a:schemeClr val="tx1"/>
                </a:solidFill>
                <a:latin typeface="微软雅黑" panose="020B0503020204020204" charset="-122"/>
                <a:ea typeface="微软雅黑" panose="020B0503020204020204" charset="-122"/>
              </a:endParaRPr>
            </a:p>
          </p:txBody>
        </p:sp>
        <p:sp>
          <p:nvSpPr>
            <p:cNvPr id="55" name="流程图: 过程 54"/>
            <p:cNvSpPr/>
            <p:nvPr/>
          </p:nvSpPr>
          <p:spPr>
            <a:xfrm>
              <a:off x="6645350" y="2933480"/>
              <a:ext cx="3157870" cy="818707"/>
            </a:xfrm>
            <a:prstGeom prst="flowChartProcess">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数据</a:t>
              </a:r>
              <a:r>
                <a:rPr lang="zh-CN" altLang="zh-CN" sz="1400" kern="100" dirty="0">
                  <a:solidFill>
                    <a:schemeClr val="tx1"/>
                  </a:solidFill>
                  <a:effectLst/>
                  <a:latin typeface="微软雅黑" panose="020B0503020204020204" charset="-122"/>
                  <a:ea typeface="微软雅黑" panose="020B0503020204020204" charset="-122"/>
                  <a:cs typeface="Times New Roman" panose="02020603050405020304" pitchFamily="18" charset="0"/>
                </a:rPr>
                <a:t>融合</a:t>
              </a:r>
              <a:endParaRPr lang="zh-CN" altLang="zh-CN" sz="1400" kern="100" dirty="0">
                <a:solidFill>
                  <a:schemeClr val="tx1"/>
                </a:solidFill>
                <a:effectLst/>
                <a:latin typeface="微软雅黑" panose="020B0503020204020204" charset="-122"/>
                <a:ea typeface="微软雅黑" panose="020B0503020204020204" charset="-122"/>
                <a:cs typeface="Times New Roman" panose="02020603050405020304" pitchFamily="18" charset="0"/>
              </a:endParaRPr>
            </a:p>
          </p:txBody>
        </p:sp>
        <p:sp>
          <p:nvSpPr>
            <p:cNvPr id="56" name="流程图: 过程 55"/>
            <p:cNvSpPr/>
            <p:nvPr/>
          </p:nvSpPr>
          <p:spPr>
            <a:xfrm>
              <a:off x="6645350" y="4184798"/>
              <a:ext cx="3157870" cy="818707"/>
            </a:xfrm>
            <a:prstGeom prst="flowChartProcess">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构建知识图谱</a:t>
              </a:r>
              <a:endParaRPr lang="zh-CN" altLang="en-US" sz="1400" dirty="0">
                <a:solidFill>
                  <a:schemeClr val="tx1"/>
                </a:solidFill>
                <a:latin typeface="微软雅黑" panose="020B0503020204020204" charset="-122"/>
                <a:ea typeface="微软雅黑" panose="020B0503020204020204" charset="-122"/>
              </a:endParaRPr>
            </a:p>
          </p:txBody>
        </p:sp>
        <p:sp>
          <p:nvSpPr>
            <p:cNvPr id="57" name="流程图: 过程 56"/>
            <p:cNvSpPr/>
            <p:nvPr/>
          </p:nvSpPr>
          <p:spPr>
            <a:xfrm>
              <a:off x="6645350" y="1523198"/>
              <a:ext cx="3157653" cy="836732"/>
            </a:xfrm>
            <a:prstGeom prst="flowChartProcess">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charset="-122"/>
                  <a:ea typeface="微软雅黑" panose="020B0503020204020204" charset="-122"/>
                </a:rPr>
                <a:t>数据清洗</a:t>
              </a:r>
              <a:endParaRPr lang="zh-CN" altLang="en-US" sz="1400" dirty="0">
                <a:solidFill>
                  <a:schemeClr val="tx1"/>
                </a:solidFill>
                <a:latin typeface="微软雅黑" panose="020B0503020204020204" charset="-122"/>
                <a:ea typeface="微软雅黑" panose="020B0503020204020204" charset="-122"/>
              </a:endParaRPr>
            </a:p>
          </p:txBody>
        </p:sp>
        <p:cxnSp>
          <p:nvCxnSpPr>
            <p:cNvPr id="60" name="直接箭头连接符 59"/>
            <p:cNvCxnSpPr>
              <a:stCxn id="50" idx="2"/>
              <a:endCxn id="54" idx="0"/>
            </p:cNvCxnSpPr>
            <p:nvPr/>
          </p:nvCxnSpPr>
          <p:spPr>
            <a:xfrm>
              <a:off x="8211881" y="1066802"/>
              <a:ext cx="0" cy="4306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p:cNvCxnSpPr/>
            <p:nvPr/>
          </p:nvCxnSpPr>
          <p:spPr>
            <a:xfrm>
              <a:off x="8256109" y="2386125"/>
              <a:ext cx="12404" cy="5473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a:stCxn id="55" idx="2"/>
              <a:endCxn id="56" idx="0"/>
            </p:cNvCxnSpPr>
            <p:nvPr/>
          </p:nvCxnSpPr>
          <p:spPr>
            <a:xfrm>
              <a:off x="8224285" y="3752187"/>
              <a:ext cx="0" cy="432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p:cNvCxnSpPr>
              <a:stCxn id="56" idx="2"/>
              <a:endCxn id="51" idx="0"/>
            </p:cNvCxnSpPr>
            <p:nvPr/>
          </p:nvCxnSpPr>
          <p:spPr>
            <a:xfrm>
              <a:off x="8224285" y="5003505"/>
              <a:ext cx="0" cy="357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4" name="文本框 63"/>
          <p:cNvSpPr txBox="1"/>
          <p:nvPr/>
        </p:nvSpPr>
        <p:spPr>
          <a:xfrm>
            <a:off x="9295267" y="1215322"/>
            <a:ext cx="1730627" cy="369332"/>
          </a:xfrm>
          <a:prstGeom prst="rect">
            <a:avLst/>
          </a:prstGeom>
          <a:solidFill>
            <a:schemeClr val="accent2"/>
          </a:solidFill>
        </p:spPr>
        <p:txBody>
          <a:bodyPr wrap="square" rtlCol="0" anchor="t">
            <a:spAutoFit/>
          </a:bodyPr>
          <a:lstStyle/>
          <a:p>
            <a:pPr lvl="0" algn="ctr">
              <a:buClrTx/>
              <a:buSzTx/>
              <a:buFontTx/>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处理流程</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3270447"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4</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、数据</a:t>
            </a:r>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Schema</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2958826" y="5259659"/>
            <a:ext cx="1221761" cy="369332"/>
          </a:xfrm>
          <a:prstGeom prst="rect">
            <a:avLst/>
          </a:prstGeom>
          <a:solidFill>
            <a:schemeClr val="accent2"/>
          </a:solidFill>
        </p:spPr>
        <p:txBody>
          <a:bodyPr wrap="square" rtlCol="0" anchor="t">
            <a:spAutoFit/>
          </a:bodyPr>
          <a:lstStyle/>
          <a:p>
            <a:pPr lvl="0" algn="l">
              <a:buClrTx/>
              <a:buSzTx/>
              <a:buFontTx/>
            </a:pP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UML</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类图</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 name="文本框 7"/>
          <p:cNvSpPr txBox="1"/>
          <p:nvPr/>
        </p:nvSpPr>
        <p:spPr>
          <a:xfrm>
            <a:off x="8556625" y="5163414"/>
            <a:ext cx="1766046" cy="369332"/>
          </a:xfrm>
          <a:prstGeom prst="rect">
            <a:avLst/>
          </a:prstGeom>
          <a:solidFill>
            <a:schemeClr val="accent2"/>
          </a:solidFill>
        </p:spPr>
        <p:txBody>
          <a:bodyPr wrap="square" rtlCol="0" anchor="t">
            <a:spAutoFit/>
          </a:bodyPr>
          <a:lstStyle/>
          <a:p>
            <a:pPr lvl="0" algn="ctr">
              <a:buClrTx/>
              <a:buSzTx/>
              <a:buFontTx/>
            </a:pP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OWL</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可视化图</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descr="UML类图"/>
          <p:cNvPicPr>
            <a:picLocks noChangeAspect="1"/>
          </p:cNvPicPr>
          <p:nvPr/>
        </p:nvPicPr>
        <p:blipFill>
          <a:blip r:embed="rId2"/>
          <a:stretch>
            <a:fillRect/>
          </a:stretch>
        </p:blipFill>
        <p:spPr>
          <a:xfrm>
            <a:off x="98425" y="1927225"/>
            <a:ext cx="6396990" cy="3002915"/>
          </a:xfrm>
          <a:prstGeom prst="rect">
            <a:avLst/>
          </a:prstGeom>
        </p:spPr>
      </p:pic>
      <p:pic>
        <p:nvPicPr>
          <p:cNvPr id="6" name="图片 5" descr="protege图"/>
          <p:cNvPicPr>
            <a:picLocks noChangeAspect="1"/>
          </p:cNvPicPr>
          <p:nvPr/>
        </p:nvPicPr>
        <p:blipFill>
          <a:blip r:embed="rId3"/>
          <a:stretch>
            <a:fillRect/>
          </a:stretch>
        </p:blipFill>
        <p:spPr>
          <a:xfrm>
            <a:off x="6593205" y="1621155"/>
            <a:ext cx="5046345" cy="3442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3600666"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5</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、平台</a:t>
            </a:r>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SMW</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框架</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14" name="文本框 13"/>
          <p:cNvSpPr txBox="1"/>
          <p:nvPr/>
        </p:nvSpPr>
        <p:spPr>
          <a:xfrm>
            <a:off x="1936376" y="5649470"/>
            <a:ext cx="1724259" cy="369332"/>
          </a:xfrm>
          <a:prstGeom prst="rect">
            <a:avLst/>
          </a:prstGeom>
          <a:solidFill>
            <a:schemeClr val="accent2"/>
          </a:solidFill>
        </p:spPr>
        <p:txBody>
          <a:bodyPr wrap="square" rtlCol="0" anchor="t">
            <a:spAutoFit/>
          </a:bodyPr>
          <a:lstStyle/>
          <a:p>
            <a:pPr lvl="0" algn="ctr">
              <a:buClrTx/>
              <a:buSzTx/>
              <a:buFontTx/>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平台</a:t>
            </a:r>
            <a:r>
              <a:rPr lang="en-US" altLang="zh-CN" b="1" dirty="0">
                <a:solidFill>
                  <a:schemeClr val="bg1"/>
                </a:solidFill>
                <a:latin typeface="微软雅黑" panose="020B0503020204020204" charset="-122"/>
                <a:ea typeface="微软雅黑" panose="020B0503020204020204" charset="-122"/>
                <a:cs typeface="微软雅黑" panose="020B0503020204020204" charset="-122"/>
                <a:sym typeface="+mn-ea"/>
              </a:rPr>
              <a:t>Schema</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7" name="文本框 16"/>
          <p:cNvSpPr txBox="1"/>
          <p:nvPr/>
        </p:nvSpPr>
        <p:spPr>
          <a:xfrm>
            <a:off x="6412662" y="5602724"/>
            <a:ext cx="1724259" cy="369332"/>
          </a:xfrm>
          <a:prstGeom prst="rect">
            <a:avLst/>
          </a:prstGeom>
          <a:solidFill>
            <a:schemeClr val="accent2"/>
          </a:solidFill>
        </p:spPr>
        <p:txBody>
          <a:bodyPr wrap="square" rtlCol="0" anchor="t">
            <a:spAutoFit/>
          </a:bodyPr>
          <a:lstStyle/>
          <a:p>
            <a:pPr lvl="0" algn="ctr">
              <a:buClrTx/>
              <a:buSzTx/>
              <a:buFontTx/>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平台模板</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20" name="文本框 19"/>
          <p:cNvSpPr txBox="1"/>
          <p:nvPr/>
        </p:nvSpPr>
        <p:spPr>
          <a:xfrm>
            <a:off x="9687855" y="5602724"/>
            <a:ext cx="1724259" cy="369332"/>
          </a:xfrm>
          <a:prstGeom prst="rect">
            <a:avLst/>
          </a:prstGeom>
          <a:solidFill>
            <a:schemeClr val="accent2"/>
          </a:solidFill>
        </p:spPr>
        <p:txBody>
          <a:bodyPr wrap="square" rtlCol="0" anchor="t">
            <a:spAutoFit/>
          </a:bodyPr>
          <a:lstStyle/>
          <a:p>
            <a:pPr lvl="0" algn="ctr">
              <a:buClrTx/>
              <a:buSzTx/>
              <a:buFontTx/>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平台表单</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截屏2023-05-20 00.43.41"/>
          <p:cNvPicPr>
            <a:picLocks noChangeAspect="1"/>
          </p:cNvPicPr>
          <p:nvPr/>
        </p:nvPicPr>
        <p:blipFill>
          <a:blip r:embed="rId2"/>
          <a:stretch>
            <a:fillRect/>
          </a:stretch>
        </p:blipFill>
        <p:spPr>
          <a:xfrm>
            <a:off x="9227185" y="1628775"/>
            <a:ext cx="2794000" cy="3600450"/>
          </a:xfrm>
          <a:prstGeom prst="rect">
            <a:avLst/>
          </a:prstGeom>
        </p:spPr>
      </p:pic>
      <p:pic>
        <p:nvPicPr>
          <p:cNvPr id="5" name="图片 4" descr="截屏2023-05-20 00.44.56"/>
          <p:cNvPicPr>
            <a:picLocks noChangeAspect="1"/>
          </p:cNvPicPr>
          <p:nvPr/>
        </p:nvPicPr>
        <p:blipFill>
          <a:blip r:embed="rId3"/>
          <a:stretch>
            <a:fillRect/>
          </a:stretch>
        </p:blipFill>
        <p:spPr>
          <a:xfrm>
            <a:off x="5911215" y="1629410"/>
            <a:ext cx="3002915" cy="3599815"/>
          </a:xfrm>
          <a:prstGeom prst="rect">
            <a:avLst/>
          </a:prstGeom>
        </p:spPr>
      </p:pic>
      <p:pic>
        <p:nvPicPr>
          <p:cNvPr id="6" name="图片 5" descr="截屏2023-05-20 00.46.25"/>
          <p:cNvPicPr>
            <a:picLocks noChangeAspect="1"/>
          </p:cNvPicPr>
          <p:nvPr/>
        </p:nvPicPr>
        <p:blipFill>
          <a:blip r:embed="rId4"/>
          <a:stretch>
            <a:fillRect/>
          </a:stretch>
        </p:blipFill>
        <p:spPr>
          <a:xfrm>
            <a:off x="306705" y="1628775"/>
            <a:ext cx="5353050" cy="3600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2900153"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6</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、平台数据页</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4" name="文本框 3"/>
          <p:cNvSpPr txBox="1"/>
          <p:nvPr/>
        </p:nvSpPr>
        <p:spPr>
          <a:xfrm>
            <a:off x="6984490" y="1296270"/>
            <a:ext cx="310039" cy="2031325"/>
          </a:xfrm>
          <a:prstGeom prst="rect">
            <a:avLst/>
          </a:prstGeom>
          <a:solidFill>
            <a:schemeClr val="accent2"/>
          </a:solidFill>
        </p:spPr>
        <p:txBody>
          <a:bodyPr wrap="square" rtlCol="0" anchor="t">
            <a:spAutoFit/>
          </a:bodyPr>
          <a:lstStyle/>
          <a:p>
            <a:pPr algn="ct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数据页导入流程</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5" name="矩形 4"/>
          <p:cNvSpPr/>
          <p:nvPr/>
        </p:nvSpPr>
        <p:spPr>
          <a:xfrm>
            <a:off x="7480421" y="1469010"/>
            <a:ext cx="1444239" cy="1647850"/>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a:off x="7501696" y="1582905"/>
            <a:ext cx="1409706" cy="263255"/>
          </a:xfrm>
          <a:prstGeom prst="roundRect">
            <a:avLst/>
          </a:prstGeom>
          <a:solidFill>
            <a:schemeClr val="tx2">
              <a:lumMod val="60000"/>
              <a:lumOff val="40000"/>
            </a:schemeClr>
          </a:solidFill>
          <a:ln>
            <a:solidFill>
              <a:schemeClr val="tx2">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zh-CN" sz="1050" dirty="0">
                <a:solidFill>
                  <a:schemeClr val="bg1"/>
                </a:solidFill>
                <a:latin typeface="微软雅黑" panose="020B0503020204020204" charset="-122"/>
                <a:ea typeface="微软雅黑" panose="020B0503020204020204" charset="-122"/>
              </a:rPr>
              <a:t>美国科研数据库</a:t>
            </a:r>
            <a:endParaRPr lang="en-US" altLang="zh-CN" sz="1050" dirty="0">
              <a:solidFill>
                <a:schemeClr val="bg1"/>
              </a:solidFill>
              <a:latin typeface="微软雅黑" panose="020B0503020204020204" charset="-122"/>
              <a:ea typeface="微软雅黑" panose="020B0503020204020204" charset="-122"/>
            </a:endParaRPr>
          </a:p>
        </p:txBody>
      </p:sp>
      <p:sp>
        <p:nvSpPr>
          <p:cNvPr id="7" name="箭头: 下 6"/>
          <p:cNvSpPr/>
          <p:nvPr/>
        </p:nvSpPr>
        <p:spPr>
          <a:xfrm>
            <a:off x="8057140" y="1896148"/>
            <a:ext cx="229268" cy="225117"/>
          </a:xfrm>
          <a:prstGeom prst="downArrow">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 name="矩形: 圆角 7"/>
          <p:cNvSpPr/>
          <p:nvPr/>
        </p:nvSpPr>
        <p:spPr>
          <a:xfrm>
            <a:off x="7569983" y="2175410"/>
            <a:ext cx="1246095" cy="846961"/>
          </a:xfrm>
          <a:prstGeom prst="roundRect">
            <a:avLst/>
          </a:prstGeom>
          <a:solidFill>
            <a:schemeClr val="tx2">
              <a:lumMod val="60000"/>
              <a:lumOff val="40000"/>
            </a:schemeClr>
          </a:solidFill>
          <a:ln>
            <a:solidFill>
              <a:schemeClr val="tx2">
                <a:lumMod val="60000"/>
                <a:lumOff val="4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lnSpc>
                <a:spcPct val="150000"/>
              </a:lnSpc>
            </a:pPr>
            <a:r>
              <a:rPr lang="zh-CN" altLang="en-US" sz="1050" dirty="0">
                <a:solidFill>
                  <a:schemeClr val="bg1"/>
                </a:solidFill>
                <a:latin typeface="微软雅黑" panose="020B0503020204020204" charset="-122"/>
                <a:ea typeface="微软雅黑" panose="020B0503020204020204" charset="-122"/>
              </a:rPr>
              <a:t>按</a:t>
            </a:r>
            <a:r>
              <a:rPr lang="zh-CN" altLang="en-US" sz="1050" dirty="0">
                <a:solidFill>
                  <a:schemeClr val="bg1"/>
                </a:solidFill>
                <a:latin typeface="微软雅黑" panose="020B0503020204020204" charset="-122"/>
                <a:ea typeface="微软雅黑" panose="020B0503020204020204" charset="-122"/>
              </a:rPr>
              <a:t>本体划分</a:t>
            </a:r>
            <a:endParaRPr lang="en-US" altLang="zh-CN" sz="1050" dirty="0">
              <a:solidFill>
                <a:schemeClr val="bg1"/>
              </a:solidFill>
              <a:latin typeface="微软雅黑" panose="020B0503020204020204" charset="-122"/>
              <a:ea typeface="微软雅黑" panose="020B0503020204020204" charset="-122"/>
            </a:endParaRPr>
          </a:p>
          <a:p>
            <a:pPr algn="ctr">
              <a:lnSpc>
                <a:spcPct val="150000"/>
              </a:lnSpc>
            </a:pPr>
            <a:r>
              <a:rPr lang="en-US" altLang="zh-CN" sz="1050" dirty="0">
                <a:solidFill>
                  <a:schemeClr val="bg1"/>
                </a:solidFill>
                <a:latin typeface="微软雅黑" panose="020B0503020204020204" charset="-122"/>
                <a:ea typeface="微软雅黑" panose="020B0503020204020204" charset="-122"/>
              </a:rPr>
              <a:t>…</a:t>
            </a:r>
            <a:endParaRPr lang="zh-CN" altLang="en-US" sz="1050"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9007263" y="1469624"/>
            <a:ext cx="1444239" cy="1647236"/>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9109060" y="1977236"/>
            <a:ext cx="1235827" cy="233705"/>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zh-CN" altLang="en-US" sz="1050">
                <a:solidFill>
                  <a:prstClr val="white"/>
                </a:solidFill>
                <a:latin typeface="微软雅黑" panose="020B0503020204020204" charset="-122"/>
                <a:ea typeface="微软雅黑" panose="020B0503020204020204" charset="-122"/>
              </a:rPr>
              <a:t>表单设计</a:t>
            </a:r>
            <a:endParaRPr lang="zh-CN" altLang="en-US" sz="1050" dirty="0">
              <a:solidFill>
                <a:prstClr val="white"/>
              </a:solidFill>
              <a:latin typeface="微软雅黑" panose="020B0503020204020204" charset="-122"/>
              <a:ea typeface="微软雅黑" panose="020B0503020204020204" charset="-122"/>
            </a:endParaRPr>
          </a:p>
        </p:txBody>
      </p:sp>
      <p:sp>
        <p:nvSpPr>
          <p:cNvPr id="11" name="箭头: 下 10"/>
          <p:cNvSpPr/>
          <p:nvPr/>
        </p:nvSpPr>
        <p:spPr>
          <a:xfrm>
            <a:off x="11115247" y="1831761"/>
            <a:ext cx="286226" cy="289249"/>
          </a:xfrm>
          <a:prstGeom prst="downArrow">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 name="箭头: 右 14"/>
          <p:cNvSpPr/>
          <p:nvPr/>
        </p:nvSpPr>
        <p:spPr>
          <a:xfrm>
            <a:off x="8730224" y="3179067"/>
            <a:ext cx="509034" cy="18314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9239258" y="3156610"/>
            <a:ext cx="1005725" cy="253916"/>
          </a:xfrm>
          <a:prstGeom prst="rect">
            <a:avLst/>
          </a:prstGeom>
          <a:noFill/>
        </p:spPr>
        <p:txBody>
          <a:bodyPr wrap="square" rtlCol="0">
            <a:spAutoFit/>
          </a:bodyPr>
          <a:lstStyle/>
          <a:p>
            <a:r>
              <a:rPr lang="zh-CN" altLang="en-US" sz="1050" b="1" dirty="0">
                <a:latin typeface="微软雅黑" panose="020B0503020204020204" charset="-122"/>
                <a:ea typeface="微软雅黑" panose="020B0503020204020204" charset="-122"/>
              </a:rPr>
              <a:t>知识图谱构建</a:t>
            </a:r>
            <a:endParaRPr lang="zh-CN" altLang="en-US" sz="1050" b="1" dirty="0">
              <a:latin typeface="微软雅黑" panose="020B0503020204020204" charset="-122"/>
              <a:ea typeface="微软雅黑" panose="020B0503020204020204" charset="-122"/>
            </a:endParaRPr>
          </a:p>
        </p:txBody>
      </p:sp>
      <p:sp>
        <p:nvSpPr>
          <p:cNvPr id="21" name="文本框 20"/>
          <p:cNvSpPr txBox="1"/>
          <p:nvPr/>
        </p:nvSpPr>
        <p:spPr>
          <a:xfrm>
            <a:off x="10725860" y="3168403"/>
            <a:ext cx="1135469" cy="253916"/>
          </a:xfrm>
          <a:prstGeom prst="rect">
            <a:avLst/>
          </a:prstGeom>
          <a:noFill/>
        </p:spPr>
        <p:txBody>
          <a:bodyPr wrap="square" rtlCol="0">
            <a:spAutoFit/>
          </a:bodyPr>
          <a:lstStyle/>
          <a:p>
            <a:pPr algn="ctr"/>
            <a:r>
              <a:rPr lang="zh-CN" altLang="en-US" sz="1050" b="1" dirty="0">
                <a:latin typeface="微软雅黑" panose="020B0503020204020204" charset="-122"/>
                <a:ea typeface="微软雅黑" panose="020B0503020204020204" charset="-122"/>
              </a:rPr>
              <a:t>可视化平台实现</a:t>
            </a:r>
            <a:endParaRPr lang="zh-CN" altLang="en-US" sz="1050" b="1" dirty="0">
              <a:latin typeface="微软雅黑" panose="020B0503020204020204" charset="-122"/>
              <a:ea typeface="微软雅黑" panose="020B0503020204020204" charset="-122"/>
            </a:endParaRPr>
          </a:p>
        </p:txBody>
      </p:sp>
      <p:sp>
        <p:nvSpPr>
          <p:cNvPr id="22" name="矩形: 圆角 21"/>
          <p:cNvSpPr/>
          <p:nvPr/>
        </p:nvSpPr>
        <p:spPr>
          <a:xfrm>
            <a:off x="9103539" y="1544070"/>
            <a:ext cx="1241348" cy="231694"/>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dirty="0">
                <a:latin typeface="微软雅黑" panose="020B0503020204020204" charset="-122"/>
                <a:ea typeface="微软雅黑" panose="020B0503020204020204" charset="-122"/>
              </a:rPr>
              <a:t>本体选择</a:t>
            </a:r>
            <a:endParaRPr lang="zh-CN" altLang="en-US" sz="1050" dirty="0">
              <a:latin typeface="微软雅黑" panose="020B0503020204020204" charset="-122"/>
              <a:ea typeface="微软雅黑" panose="020B0503020204020204" charset="-122"/>
            </a:endParaRPr>
          </a:p>
        </p:txBody>
      </p:sp>
      <p:sp>
        <p:nvSpPr>
          <p:cNvPr id="23" name="箭头: 下 22"/>
          <p:cNvSpPr/>
          <p:nvPr/>
        </p:nvSpPr>
        <p:spPr>
          <a:xfrm>
            <a:off x="9573382" y="1807601"/>
            <a:ext cx="270429" cy="154000"/>
          </a:xfrm>
          <a:prstGeom prst="downArrow">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4" name="矩形: 圆角 23"/>
          <p:cNvSpPr/>
          <p:nvPr/>
        </p:nvSpPr>
        <p:spPr>
          <a:xfrm>
            <a:off x="9103539" y="2395406"/>
            <a:ext cx="1252695" cy="233705"/>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zh-CN" altLang="en-US" sz="1050">
                <a:solidFill>
                  <a:prstClr val="white"/>
                </a:solidFill>
                <a:latin typeface="微软雅黑" panose="020B0503020204020204" charset="-122"/>
                <a:ea typeface="微软雅黑" panose="020B0503020204020204" charset="-122"/>
              </a:rPr>
              <a:t>三元组标识</a:t>
            </a:r>
            <a:endParaRPr lang="zh-CN" altLang="en-US" sz="1050" dirty="0">
              <a:solidFill>
                <a:prstClr val="white"/>
              </a:solidFill>
              <a:latin typeface="微软雅黑" panose="020B0503020204020204" charset="-122"/>
              <a:ea typeface="微软雅黑" panose="020B0503020204020204" charset="-122"/>
            </a:endParaRPr>
          </a:p>
        </p:txBody>
      </p:sp>
      <p:sp>
        <p:nvSpPr>
          <p:cNvPr id="25" name="箭头: 下 24"/>
          <p:cNvSpPr/>
          <p:nvPr/>
        </p:nvSpPr>
        <p:spPr>
          <a:xfrm>
            <a:off x="9573381" y="2233091"/>
            <a:ext cx="270429" cy="132987"/>
          </a:xfrm>
          <a:prstGeom prst="downArrow">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箭头: 下 25"/>
          <p:cNvSpPr/>
          <p:nvPr/>
        </p:nvSpPr>
        <p:spPr>
          <a:xfrm>
            <a:off x="9573381" y="2666971"/>
            <a:ext cx="270429" cy="132987"/>
          </a:xfrm>
          <a:prstGeom prst="downArrow">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矩形: 圆角 26"/>
          <p:cNvSpPr/>
          <p:nvPr/>
        </p:nvSpPr>
        <p:spPr>
          <a:xfrm>
            <a:off x="9103539" y="2819410"/>
            <a:ext cx="1252695" cy="233705"/>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zh-CN" altLang="en-US" sz="1050">
                <a:solidFill>
                  <a:prstClr val="white"/>
                </a:solidFill>
                <a:latin typeface="微软雅黑" panose="020B0503020204020204" charset="-122"/>
                <a:ea typeface="微软雅黑" panose="020B0503020204020204" charset="-122"/>
              </a:rPr>
              <a:t>图谱可视化</a:t>
            </a:r>
            <a:endParaRPr lang="zh-CN" altLang="en-US" sz="1050" dirty="0">
              <a:solidFill>
                <a:prstClr val="white"/>
              </a:solidFill>
              <a:latin typeface="微软雅黑" panose="020B0503020204020204" charset="-122"/>
              <a:ea typeface="微软雅黑" panose="020B0503020204020204" charset="-122"/>
            </a:endParaRPr>
          </a:p>
        </p:txBody>
      </p:sp>
      <p:sp>
        <p:nvSpPr>
          <p:cNvPr id="28" name="矩形 27"/>
          <p:cNvSpPr/>
          <p:nvPr/>
        </p:nvSpPr>
        <p:spPr>
          <a:xfrm>
            <a:off x="10555794" y="1469624"/>
            <a:ext cx="1444239" cy="1647236"/>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10644291" y="2172728"/>
            <a:ext cx="1296938" cy="240413"/>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zh-CN" altLang="en-US" sz="1050" dirty="0">
                <a:solidFill>
                  <a:prstClr val="white"/>
                </a:solidFill>
                <a:latin typeface="微软雅黑" panose="020B0503020204020204" charset="-122"/>
                <a:ea typeface="微软雅黑" panose="020B0503020204020204" charset="-122"/>
              </a:rPr>
              <a:t>美国</a:t>
            </a:r>
            <a:r>
              <a:rPr lang="zh-CN" altLang="en-US" sz="1050" dirty="0">
                <a:solidFill>
                  <a:prstClr val="white"/>
                </a:solidFill>
                <a:latin typeface="微软雅黑" panose="020B0503020204020204" charset="-122"/>
                <a:ea typeface="微软雅黑" panose="020B0503020204020204" charset="-122"/>
              </a:rPr>
              <a:t>科研信息浏览</a:t>
            </a:r>
            <a:endParaRPr lang="zh-CN" altLang="en-US" sz="1050" dirty="0">
              <a:solidFill>
                <a:prstClr val="white"/>
              </a:solidFill>
              <a:latin typeface="微软雅黑" panose="020B0503020204020204" charset="-122"/>
              <a:ea typeface="微软雅黑" panose="020B0503020204020204" charset="-122"/>
            </a:endParaRPr>
          </a:p>
        </p:txBody>
      </p:sp>
      <p:sp>
        <p:nvSpPr>
          <p:cNvPr id="30" name="矩形: 圆角 29"/>
          <p:cNvSpPr/>
          <p:nvPr/>
        </p:nvSpPr>
        <p:spPr>
          <a:xfrm>
            <a:off x="10635351" y="2808123"/>
            <a:ext cx="1296938" cy="230377"/>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a:r>
              <a:rPr lang="zh-CN" altLang="en-US" sz="1050" dirty="0">
                <a:solidFill>
                  <a:prstClr val="white"/>
                </a:solidFill>
                <a:latin typeface="微软雅黑" panose="020B0503020204020204" charset="-122"/>
                <a:ea typeface="微软雅黑" panose="020B0503020204020204" charset="-122"/>
              </a:rPr>
              <a:t>知识图谱分析结论</a:t>
            </a:r>
            <a:endParaRPr lang="zh-CN" altLang="en-US" sz="1050" dirty="0">
              <a:solidFill>
                <a:prstClr val="white"/>
              </a:solidFill>
              <a:latin typeface="微软雅黑" panose="020B0503020204020204" charset="-122"/>
              <a:ea typeface="微软雅黑" panose="020B0503020204020204" charset="-122"/>
            </a:endParaRPr>
          </a:p>
        </p:txBody>
      </p:sp>
      <p:sp>
        <p:nvSpPr>
          <p:cNvPr id="31" name="箭头: 下 30"/>
          <p:cNvSpPr/>
          <p:nvPr/>
        </p:nvSpPr>
        <p:spPr>
          <a:xfrm>
            <a:off x="11115247" y="2462760"/>
            <a:ext cx="286226" cy="296866"/>
          </a:xfrm>
          <a:prstGeom prst="downArrow">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箭头: 右 31"/>
          <p:cNvSpPr/>
          <p:nvPr/>
        </p:nvSpPr>
        <p:spPr>
          <a:xfrm>
            <a:off x="10214924" y="3179067"/>
            <a:ext cx="509034" cy="18015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10653596" y="1539361"/>
            <a:ext cx="1279057" cy="239870"/>
          </a:xfrm>
          <a:prstGeom prst="roundRect">
            <a:avLst/>
          </a:prstGeom>
          <a:solidFill>
            <a:schemeClr val="tx2">
              <a:lumMod val="60000"/>
              <a:lumOff val="40000"/>
            </a:schemeClr>
          </a:solidFill>
          <a:ln>
            <a:solidFill>
              <a:schemeClr val="tx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50" dirty="0">
                <a:solidFill>
                  <a:schemeClr val="bg1"/>
                </a:solidFill>
                <a:latin typeface="微软雅黑" panose="020B0503020204020204" charset="-122"/>
                <a:ea typeface="微软雅黑" panose="020B0503020204020204" charset="-122"/>
              </a:rPr>
              <a:t>用户进行语义检索</a:t>
            </a:r>
            <a:endParaRPr lang="zh-CN" altLang="en-US" sz="1050" dirty="0">
              <a:solidFill>
                <a:schemeClr val="bg1"/>
              </a:solidFill>
              <a:latin typeface="微软雅黑" panose="020B0503020204020204" charset="-122"/>
              <a:ea typeface="微软雅黑" panose="020B0503020204020204" charset="-122"/>
            </a:endParaRPr>
          </a:p>
        </p:txBody>
      </p:sp>
      <p:sp>
        <p:nvSpPr>
          <p:cNvPr id="40" name="文本框 39"/>
          <p:cNvSpPr txBox="1"/>
          <p:nvPr/>
        </p:nvSpPr>
        <p:spPr>
          <a:xfrm>
            <a:off x="6984490" y="4257742"/>
            <a:ext cx="310039" cy="1754326"/>
          </a:xfrm>
          <a:prstGeom prst="rect">
            <a:avLst/>
          </a:prstGeom>
          <a:solidFill>
            <a:schemeClr val="accent2"/>
          </a:solidFill>
        </p:spPr>
        <p:txBody>
          <a:bodyPr wrap="square" rtlCol="0" anchor="t">
            <a:spAutoFit/>
          </a:bodyPr>
          <a:lstStyle/>
          <a:p>
            <a:pPr algn="ct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数据字段标注</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41" name="文本框 40"/>
          <p:cNvSpPr txBox="1"/>
          <p:nvPr/>
        </p:nvSpPr>
        <p:spPr>
          <a:xfrm>
            <a:off x="2411214" y="6130290"/>
            <a:ext cx="1724259" cy="369332"/>
          </a:xfrm>
          <a:prstGeom prst="rect">
            <a:avLst/>
          </a:prstGeom>
          <a:solidFill>
            <a:schemeClr val="accent2"/>
          </a:solidFill>
        </p:spPr>
        <p:txBody>
          <a:bodyPr wrap="square" rtlCol="0" anchor="t">
            <a:spAutoFit/>
          </a:bodyPr>
          <a:lstStyle/>
          <a:p>
            <a:pPr lvl="0" algn="ctr">
              <a:buClrTx/>
              <a:buSzTx/>
              <a:buFontTx/>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rPr>
              <a:t>数据页</a:t>
            </a: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可视化</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12" name="图片 11" descr="截屏2023-05-20 00.48.05"/>
          <p:cNvPicPr>
            <a:picLocks noChangeAspect="1"/>
          </p:cNvPicPr>
          <p:nvPr/>
        </p:nvPicPr>
        <p:blipFill>
          <a:blip r:embed="rId2"/>
          <a:stretch>
            <a:fillRect/>
          </a:stretch>
        </p:blipFill>
        <p:spPr>
          <a:xfrm>
            <a:off x="216535" y="1192530"/>
            <a:ext cx="6327775" cy="4711065"/>
          </a:xfrm>
          <a:prstGeom prst="rect">
            <a:avLst/>
          </a:prstGeom>
        </p:spPr>
      </p:pic>
      <p:pic>
        <p:nvPicPr>
          <p:cNvPr id="14" name="图片 13" descr="截屏2023-05-20 00.51.50"/>
          <p:cNvPicPr>
            <a:picLocks noChangeAspect="1"/>
          </p:cNvPicPr>
          <p:nvPr/>
        </p:nvPicPr>
        <p:blipFill>
          <a:blip r:embed="rId3"/>
          <a:stretch>
            <a:fillRect/>
          </a:stretch>
        </p:blipFill>
        <p:spPr>
          <a:xfrm>
            <a:off x="7436485" y="3830955"/>
            <a:ext cx="4543425" cy="2379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53"/>
          <p:cNvSpPr/>
          <p:nvPr/>
        </p:nvSpPr>
        <p:spPr>
          <a:xfrm>
            <a:off x="168872" y="1281543"/>
            <a:ext cx="3529048" cy="5191531"/>
          </a:xfrm>
          <a:prstGeom prst="rect">
            <a:avLst/>
          </a:prstGeom>
          <a:solidFill>
            <a:srgbClr val="DEEBF7"/>
          </a:solidFill>
          <a:ln>
            <a:noFill/>
            <a:prstDash val="solid"/>
          </a:ln>
        </p:spPr>
        <p:style>
          <a:lnRef idx="2">
            <a:schemeClr val="accent1"/>
          </a:lnRef>
          <a:fillRef idx="1">
            <a:schemeClr val="lt1"/>
          </a:fillRef>
          <a:effectRef idx="0">
            <a:schemeClr val="accent1"/>
          </a:effectRef>
          <a:fontRef idx="minor">
            <a:schemeClr val="dk1"/>
          </a:fontRef>
        </p:style>
        <p:txBody>
          <a:bodyPr rtlCol="0" anchor="t"/>
          <a:lstStyle/>
          <a:p>
            <a:pPr defTabSz="1218565">
              <a:lnSpc>
                <a:spcPct val="120000"/>
              </a:lnSpc>
              <a:spcBef>
                <a:spcPts val="400"/>
              </a:spcBef>
            </a:pPr>
            <a:r>
              <a:rPr lang="zh-CN" altLang="en-US" sz="2400" b="1" dirty="0">
                <a:solidFill>
                  <a:srgbClr val="01518E"/>
                </a:solidFill>
                <a:latin typeface="微软雅黑" panose="020B0503020204020204" charset="-122"/>
                <a:ea typeface="微软雅黑" panose="020B0503020204020204" charset="-122"/>
              </a:rPr>
              <a:t>实现思路</a:t>
            </a:r>
            <a:endParaRPr lang="en-US" altLang="zh-CN" sz="2400" b="1" dirty="0">
              <a:solidFill>
                <a:srgbClr val="01518E"/>
              </a:solidFill>
              <a:latin typeface="微软雅黑" panose="020B0503020204020204" charset="-122"/>
              <a:ea typeface="微软雅黑" panose="020B0503020204020204" charset="-122"/>
            </a:endParaRPr>
          </a:p>
        </p:txBody>
      </p:sp>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2900153" cy="58477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7</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、图谱可视化</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grpSp>
        <p:nvGrpSpPr>
          <p:cNvPr id="82" name="组合 81"/>
          <p:cNvGrpSpPr/>
          <p:nvPr/>
        </p:nvGrpSpPr>
        <p:grpSpPr>
          <a:xfrm>
            <a:off x="4612745" y="1278658"/>
            <a:ext cx="6969741" cy="1744745"/>
            <a:chOff x="4272086" y="1235537"/>
            <a:chExt cx="6969741" cy="1744745"/>
          </a:xfrm>
        </p:grpSpPr>
        <p:sp>
          <p:nvSpPr>
            <p:cNvPr id="47" name="矩形 46"/>
            <p:cNvSpPr/>
            <p:nvPr/>
          </p:nvSpPr>
          <p:spPr>
            <a:xfrm>
              <a:off x="5301108" y="1235537"/>
              <a:ext cx="1166744" cy="17447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48" name="矩形 47"/>
            <p:cNvSpPr/>
            <p:nvPr/>
          </p:nvSpPr>
          <p:spPr>
            <a:xfrm>
              <a:off x="5500787" y="1566493"/>
              <a:ext cx="806536" cy="220539"/>
            </a:xfrm>
            <a:prstGeom prst="rect">
              <a:avLst/>
            </a:prstGeom>
            <a:solidFill>
              <a:schemeClr val="accent6">
                <a:lumMod val="40000"/>
                <a:lumOff val="60000"/>
              </a:schemeClr>
            </a:soli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Adobe 黑体 Std R" panose="020B0400000000000000" pitchFamily="34" charset="-122"/>
                  <a:ea typeface="Adobe 黑体 Std R" panose="020B0400000000000000" pitchFamily="34" charset="-122"/>
                </a:rPr>
                <a:t>图谱展示</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49" name="矩形 48"/>
            <p:cNvSpPr/>
            <p:nvPr/>
          </p:nvSpPr>
          <p:spPr>
            <a:xfrm>
              <a:off x="5500788" y="1889445"/>
              <a:ext cx="806536" cy="220539"/>
            </a:xfrm>
            <a:prstGeom prst="rect">
              <a:avLst/>
            </a:prstGeom>
            <a:solidFill>
              <a:schemeClr val="accent6">
                <a:lumMod val="40000"/>
                <a:lumOff val="60000"/>
              </a:schemeClr>
            </a:soli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Adobe 黑体 Std R" panose="020B0400000000000000" pitchFamily="34" charset="-122"/>
                  <a:ea typeface="Adobe 黑体 Std R" panose="020B0400000000000000" pitchFamily="34" charset="-122"/>
                </a:rPr>
                <a:t>语义搜索</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50" name="矩形 49"/>
            <p:cNvSpPr/>
            <p:nvPr/>
          </p:nvSpPr>
          <p:spPr>
            <a:xfrm>
              <a:off x="5500787" y="2590928"/>
              <a:ext cx="806536" cy="220539"/>
            </a:xfrm>
            <a:prstGeom prst="rect">
              <a:avLst/>
            </a:prstGeom>
            <a:solidFill>
              <a:schemeClr val="accent6">
                <a:lumMod val="40000"/>
                <a:lumOff val="60000"/>
              </a:schemeClr>
            </a:soli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Adobe 黑体 Std R" panose="020B0400000000000000" pitchFamily="34" charset="-122"/>
                  <a:ea typeface="Adobe 黑体 Std R" panose="020B0400000000000000" pitchFamily="34" charset="-122"/>
                </a:rPr>
                <a:t>事件信息</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51" name="矩形 50"/>
            <p:cNvSpPr/>
            <p:nvPr/>
          </p:nvSpPr>
          <p:spPr>
            <a:xfrm>
              <a:off x="5500788" y="2240705"/>
              <a:ext cx="806536" cy="220539"/>
            </a:xfrm>
            <a:prstGeom prst="rect">
              <a:avLst/>
            </a:prstGeom>
            <a:solidFill>
              <a:schemeClr val="accent6">
                <a:lumMod val="40000"/>
                <a:lumOff val="60000"/>
              </a:schemeClr>
            </a:solid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Adobe 黑体 Std R" panose="020B0400000000000000" pitchFamily="34" charset="-122"/>
                  <a:ea typeface="Adobe 黑体 Std R" panose="020B0400000000000000" pitchFamily="34" charset="-122"/>
                </a:rPr>
                <a:t>知识卡片</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52" name="文本框 51"/>
            <p:cNvSpPr txBox="1"/>
            <p:nvPr/>
          </p:nvSpPr>
          <p:spPr>
            <a:xfrm>
              <a:off x="5684807" y="1281543"/>
              <a:ext cx="446335" cy="253916"/>
            </a:xfrm>
            <a:prstGeom prst="rect">
              <a:avLst/>
            </a:prstGeom>
            <a:noFill/>
          </p:spPr>
          <p:txBody>
            <a:bodyPr wrap="square" rtlCol="0">
              <a:spAutoFit/>
            </a:bodyPr>
            <a:lstStyle/>
            <a:p>
              <a:r>
                <a:rPr lang="en-US" altLang="zh-CN" sz="1050" b="1" dirty="0">
                  <a:latin typeface="Adobe 黑体 Std R" panose="020B0400000000000000" pitchFamily="34" charset="-122"/>
                  <a:ea typeface="Adobe 黑体 Std R" panose="020B0400000000000000" pitchFamily="34" charset="-122"/>
                </a:rPr>
                <a:t>Vue</a:t>
              </a:r>
              <a:endParaRPr lang="zh-CN" altLang="en-US" sz="1050" b="1" dirty="0">
                <a:latin typeface="Adobe 黑体 Std R" panose="020B0400000000000000" pitchFamily="34" charset="-122"/>
                <a:ea typeface="Adobe 黑体 Std R" panose="020B0400000000000000" pitchFamily="34" charset="-122"/>
              </a:endParaRPr>
            </a:p>
          </p:txBody>
        </p:sp>
        <p:sp>
          <p:nvSpPr>
            <p:cNvPr id="53" name="箭头: 右 52"/>
            <p:cNvSpPr/>
            <p:nvPr/>
          </p:nvSpPr>
          <p:spPr>
            <a:xfrm>
              <a:off x="4843124" y="1999714"/>
              <a:ext cx="457984" cy="1541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4" name="文本框 53"/>
            <p:cNvSpPr txBox="1"/>
            <p:nvPr/>
          </p:nvSpPr>
          <p:spPr>
            <a:xfrm>
              <a:off x="4875500" y="1815174"/>
              <a:ext cx="440464" cy="261610"/>
            </a:xfrm>
            <a:prstGeom prst="rect">
              <a:avLst/>
            </a:prstGeom>
            <a:noFill/>
          </p:spPr>
          <p:txBody>
            <a:bodyPr wrap="square" rtlCol="0">
              <a:spAutoFit/>
            </a:bodyPr>
            <a:lstStyle/>
            <a:p>
              <a:r>
                <a:rPr lang="en-US" altLang="zh-CN" sz="1050" b="1" dirty="0"/>
                <a:t>URL</a:t>
              </a:r>
              <a:endParaRPr lang="zh-CN" altLang="en-US" sz="1050" b="1" dirty="0"/>
            </a:p>
          </p:txBody>
        </p:sp>
        <p:sp>
          <p:nvSpPr>
            <p:cNvPr id="55" name="矩形 54"/>
            <p:cNvSpPr/>
            <p:nvPr/>
          </p:nvSpPr>
          <p:spPr>
            <a:xfrm>
              <a:off x="7111022" y="1235537"/>
              <a:ext cx="2818959" cy="174474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56" name="箭头: 右 55"/>
            <p:cNvSpPr/>
            <p:nvPr/>
          </p:nvSpPr>
          <p:spPr>
            <a:xfrm>
              <a:off x="6467851" y="1566493"/>
              <a:ext cx="643171" cy="1544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7" name="文本框 56"/>
            <p:cNvSpPr txBox="1"/>
            <p:nvPr/>
          </p:nvSpPr>
          <p:spPr>
            <a:xfrm>
              <a:off x="6416231" y="1379824"/>
              <a:ext cx="795439" cy="261610"/>
            </a:xfrm>
            <a:prstGeom prst="rect">
              <a:avLst/>
            </a:prstGeom>
            <a:noFill/>
          </p:spPr>
          <p:txBody>
            <a:bodyPr wrap="square" rtlCol="0">
              <a:spAutoFit/>
            </a:bodyPr>
            <a:lstStyle/>
            <a:p>
              <a:r>
                <a:rPr lang="zh-CN" altLang="en-US" sz="1050" b="1" dirty="0">
                  <a:latin typeface="Adobe 黑体 Std R" panose="020B0400000000000000" pitchFamily="34" charset="-122"/>
                  <a:ea typeface="Adobe 黑体 Std R" panose="020B0400000000000000" pitchFamily="34" charset="-122"/>
                </a:rPr>
                <a:t>请求数据</a:t>
              </a:r>
              <a:endParaRPr lang="zh-CN" altLang="en-US" sz="1050" b="1" dirty="0">
                <a:latin typeface="Adobe 黑体 Std R" panose="020B0400000000000000" pitchFamily="34" charset="-122"/>
                <a:ea typeface="Adobe 黑体 Std R" panose="020B0400000000000000" pitchFamily="34" charset="-122"/>
              </a:endParaRPr>
            </a:p>
          </p:txBody>
        </p:sp>
        <p:sp>
          <p:nvSpPr>
            <p:cNvPr id="58" name="箭头: 左 57"/>
            <p:cNvSpPr/>
            <p:nvPr/>
          </p:nvSpPr>
          <p:spPr>
            <a:xfrm>
              <a:off x="6467851" y="2350974"/>
              <a:ext cx="643171" cy="165103"/>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9" name="文本框 58"/>
            <p:cNvSpPr txBox="1"/>
            <p:nvPr/>
          </p:nvSpPr>
          <p:spPr>
            <a:xfrm>
              <a:off x="6539552" y="2185187"/>
              <a:ext cx="556614" cy="253916"/>
            </a:xfrm>
            <a:prstGeom prst="rect">
              <a:avLst/>
            </a:prstGeom>
            <a:noFill/>
          </p:spPr>
          <p:txBody>
            <a:bodyPr wrap="square" rtlCol="0">
              <a:spAutoFit/>
            </a:bodyPr>
            <a:lstStyle/>
            <a:p>
              <a:r>
                <a:rPr lang="en-US" altLang="zh-CN" sz="1050" b="1" dirty="0">
                  <a:latin typeface="Adobe 黑体 Std R" panose="020B0400000000000000" pitchFamily="34" charset="-122"/>
                  <a:ea typeface="Adobe 黑体 Std R" panose="020B0400000000000000" pitchFamily="34" charset="-122"/>
                </a:rPr>
                <a:t>JSON</a:t>
              </a:r>
              <a:endParaRPr lang="zh-CN" altLang="en-US" sz="1050" b="1" dirty="0">
                <a:latin typeface="Adobe 黑体 Std R" panose="020B0400000000000000" pitchFamily="34" charset="-122"/>
                <a:ea typeface="Adobe 黑体 Std R" panose="020B0400000000000000" pitchFamily="34" charset="-122"/>
              </a:endParaRPr>
            </a:p>
          </p:txBody>
        </p:sp>
        <p:sp>
          <p:nvSpPr>
            <p:cNvPr id="60" name="矩形 59"/>
            <p:cNvSpPr/>
            <p:nvPr/>
          </p:nvSpPr>
          <p:spPr>
            <a:xfrm>
              <a:off x="7184433" y="1623925"/>
              <a:ext cx="890051" cy="220539"/>
            </a:xfrm>
            <a:prstGeom prst="rect">
              <a:avLst/>
            </a:prstGeom>
            <a:solidFill>
              <a:schemeClr val="accent2">
                <a:lumMod val="20000"/>
                <a:lumOff val="80000"/>
              </a:schemeClr>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Adobe 黑体 Std R" panose="020B0400000000000000" pitchFamily="34" charset="-122"/>
                  <a:ea typeface="Adobe 黑体 Std R" panose="020B0400000000000000" pitchFamily="34" charset="-122"/>
                </a:rPr>
                <a:t>Controller</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61" name="矩形 60"/>
            <p:cNvSpPr/>
            <p:nvPr/>
          </p:nvSpPr>
          <p:spPr>
            <a:xfrm>
              <a:off x="8212759" y="1618962"/>
              <a:ext cx="695918" cy="220539"/>
            </a:xfrm>
            <a:prstGeom prst="rect">
              <a:avLst/>
            </a:prstGeom>
            <a:solidFill>
              <a:schemeClr val="accent2">
                <a:lumMod val="20000"/>
                <a:lumOff val="80000"/>
              </a:schemeClr>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Adobe 黑体 Std R" panose="020B0400000000000000" pitchFamily="34" charset="-122"/>
                  <a:ea typeface="Adobe 黑体 Std R" panose="020B0400000000000000" pitchFamily="34" charset="-122"/>
                </a:rPr>
                <a:t>Service</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62" name="矩形 61"/>
            <p:cNvSpPr/>
            <p:nvPr/>
          </p:nvSpPr>
          <p:spPr>
            <a:xfrm>
              <a:off x="9041808" y="1614903"/>
              <a:ext cx="715625" cy="224597"/>
            </a:xfrm>
            <a:prstGeom prst="rect">
              <a:avLst/>
            </a:prstGeom>
            <a:solidFill>
              <a:schemeClr val="accent2">
                <a:lumMod val="20000"/>
                <a:lumOff val="80000"/>
              </a:schemeClr>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Adobe 黑体 Std R" panose="020B0400000000000000" pitchFamily="34" charset="-122"/>
                  <a:ea typeface="Adobe 黑体 Std R" panose="020B0400000000000000" pitchFamily="34" charset="-122"/>
                </a:rPr>
                <a:t>Mapper</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cxnSp>
          <p:nvCxnSpPr>
            <p:cNvPr id="63" name="直接连接符 62"/>
            <p:cNvCxnSpPr>
              <a:stCxn id="60" idx="3"/>
              <a:endCxn id="61" idx="1"/>
            </p:cNvCxnSpPr>
            <p:nvPr/>
          </p:nvCxnSpPr>
          <p:spPr>
            <a:xfrm flipV="1">
              <a:off x="8074483" y="1729232"/>
              <a:ext cx="138275" cy="4963"/>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p:cNvCxnSpPr>
              <a:stCxn id="61" idx="3"/>
              <a:endCxn id="62" idx="1"/>
            </p:cNvCxnSpPr>
            <p:nvPr/>
          </p:nvCxnSpPr>
          <p:spPr>
            <a:xfrm flipV="1">
              <a:off x="8908677" y="1727202"/>
              <a:ext cx="133131" cy="2029"/>
            </a:xfrm>
            <a:prstGeom prst="line">
              <a:avLst/>
            </a:prstGeom>
          </p:spPr>
          <p:style>
            <a:lnRef idx="1">
              <a:schemeClr val="dk1"/>
            </a:lnRef>
            <a:fillRef idx="0">
              <a:schemeClr val="dk1"/>
            </a:fillRef>
            <a:effectRef idx="0">
              <a:schemeClr val="dk1"/>
            </a:effectRef>
            <a:fontRef idx="minor">
              <a:schemeClr val="tx1"/>
            </a:fontRef>
          </p:style>
        </p:cxnSp>
        <p:sp>
          <p:nvSpPr>
            <p:cNvPr id="65" name="矩形 64"/>
            <p:cNvSpPr/>
            <p:nvPr/>
          </p:nvSpPr>
          <p:spPr>
            <a:xfrm>
              <a:off x="7185475" y="2062181"/>
              <a:ext cx="1785992" cy="281688"/>
            </a:xfrm>
            <a:prstGeom prst="rect">
              <a:avLst/>
            </a:prstGeom>
            <a:solidFill>
              <a:schemeClr val="accent2">
                <a:lumMod val="20000"/>
                <a:lumOff val="80000"/>
              </a:schemeClr>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err="1">
                  <a:solidFill>
                    <a:schemeClr val="tx1"/>
                  </a:solidFill>
                  <a:latin typeface="Adobe 黑体 Std R" panose="020B0400000000000000" pitchFamily="34" charset="-122"/>
                  <a:ea typeface="Adobe 黑体 Std R" panose="020B0400000000000000" pitchFamily="34" charset="-122"/>
                </a:rPr>
                <a:t>Application.properties</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66" name="矩形 65"/>
            <p:cNvSpPr/>
            <p:nvPr/>
          </p:nvSpPr>
          <p:spPr>
            <a:xfrm>
              <a:off x="7359068" y="2461244"/>
              <a:ext cx="1509722" cy="305020"/>
            </a:xfrm>
            <a:prstGeom prst="rect">
              <a:avLst/>
            </a:prstGeom>
            <a:solidFill>
              <a:schemeClr val="accent2">
                <a:lumMod val="20000"/>
                <a:lumOff val="80000"/>
              </a:schemeClr>
            </a:solid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Adobe 黑体 Std R" panose="020B0400000000000000" pitchFamily="34" charset="-122"/>
                  <a:ea typeface="Adobe 黑体 Std R" panose="020B0400000000000000" pitchFamily="34" charset="-122"/>
                </a:rPr>
                <a:t>Entity</a:t>
              </a:r>
              <a:endParaRPr lang="zh-CN" altLang="en-US" sz="1050" b="1" dirty="0">
                <a:solidFill>
                  <a:schemeClr val="tx1"/>
                </a:solidFill>
                <a:latin typeface="Adobe 黑体 Std R" panose="020B0400000000000000" pitchFamily="34" charset="-122"/>
                <a:ea typeface="Adobe 黑体 Std R" panose="020B0400000000000000" pitchFamily="34" charset="-122"/>
              </a:endParaRPr>
            </a:p>
          </p:txBody>
        </p:sp>
        <p:sp>
          <p:nvSpPr>
            <p:cNvPr id="67" name="文本框 66"/>
            <p:cNvSpPr txBox="1"/>
            <p:nvPr/>
          </p:nvSpPr>
          <p:spPr>
            <a:xfrm>
              <a:off x="9014012" y="2094311"/>
              <a:ext cx="771215" cy="261610"/>
            </a:xfrm>
            <a:prstGeom prst="rect">
              <a:avLst/>
            </a:prstGeom>
            <a:noFill/>
          </p:spPr>
          <p:txBody>
            <a:bodyPr wrap="square" rtlCol="0">
              <a:spAutoFit/>
            </a:bodyPr>
            <a:lstStyle/>
            <a:p>
              <a:r>
                <a:rPr lang="zh-CN" altLang="en-US" sz="1050" b="1" dirty="0">
                  <a:latin typeface="Adobe 黑体 Std R" panose="020B0400000000000000" pitchFamily="34" charset="-122"/>
                  <a:ea typeface="Adobe 黑体 Std R" panose="020B0400000000000000" pitchFamily="34" charset="-122"/>
                </a:rPr>
                <a:t>全局配置</a:t>
              </a:r>
              <a:endParaRPr lang="zh-CN" altLang="en-US" sz="1050" b="1" dirty="0">
                <a:latin typeface="Adobe 黑体 Std R" panose="020B0400000000000000" pitchFamily="34" charset="-122"/>
                <a:ea typeface="Adobe 黑体 Std R" panose="020B0400000000000000" pitchFamily="34" charset="-122"/>
              </a:endParaRPr>
            </a:p>
          </p:txBody>
        </p:sp>
        <p:sp>
          <p:nvSpPr>
            <p:cNvPr id="68" name="文本框 67"/>
            <p:cNvSpPr txBox="1"/>
            <p:nvPr/>
          </p:nvSpPr>
          <p:spPr>
            <a:xfrm>
              <a:off x="9073688" y="2474792"/>
              <a:ext cx="771215" cy="261610"/>
            </a:xfrm>
            <a:prstGeom prst="rect">
              <a:avLst/>
            </a:prstGeom>
            <a:noFill/>
          </p:spPr>
          <p:txBody>
            <a:bodyPr wrap="square" rtlCol="0">
              <a:spAutoFit/>
            </a:bodyPr>
            <a:lstStyle/>
            <a:p>
              <a:r>
                <a:rPr lang="zh-CN" altLang="en-US" sz="1050" b="1" dirty="0">
                  <a:latin typeface="Adobe 黑体 Std R" panose="020B0400000000000000" pitchFamily="34" charset="-122"/>
                  <a:ea typeface="Adobe 黑体 Std R" panose="020B0400000000000000" pitchFamily="34" charset="-122"/>
                </a:rPr>
                <a:t>实体类</a:t>
              </a:r>
              <a:endParaRPr lang="zh-CN" altLang="en-US" sz="1050" b="1" dirty="0">
                <a:latin typeface="Adobe 黑体 Std R" panose="020B0400000000000000" pitchFamily="34" charset="-122"/>
                <a:ea typeface="Adobe 黑体 Std R" panose="020B0400000000000000" pitchFamily="34" charset="-122"/>
              </a:endParaRPr>
            </a:p>
          </p:txBody>
        </p:sp>
        <p:sp>
          <p:nvSpPr>
            <p:cNvPr id="69" name="流程图: 磁盘 68"/>
            <p:cNvSpPr/>
            <p:nvPr/>
          </p:nvSpPr>
          <p:spPr>
            <a:xfrm>
              <a:off x="10401576" y="1444160"/>
              <a:ext cx="840251" cy="1100766"/>
            </a:xfrm>
            <a:prstGeom prst="flowChartMagneticDisk">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latin typeface="Adobe 黑体 Std R" panose="020B0400000000000000" pitchFamily="34" charset="-122"/>
                  <a:ea typeface="Adobe 黑体 Std R" panose="020B0400000000000000" pitchFamily="34" charset="-122"/>
                </a:rPr>
                <a:t>Neo4</a:t>
              </a:r>
              <a:r>
                <a:rPr lang="en-US" altLang="zh-CN" sz="1200" b="1" dirty="0" err="1">
                  <a:solidFill>
                    <a:schemeClr val="tx1"/>
                  </a:solidFill>
                  <a:latin typeface="Adobe 黑体 Std R" panose="020B0400000000000000" pitchFamily="34" charset="-122"/>
                  <a:ea typeface="Adobe 黑体 Std R" panose="020B0400000000000000" pitchFamily="34" charset="-122"/>
                </a:rPr>
                <a:t>j</a:t>
              </a:r>
              <a:endParaRPr lang="en-US" altLang="zh-CN" sz="1200" b="1" dirty="0" err="1">
                <a:solidFill>
                  <a:schemeClr val="tx1"/>
                </a:solidFill>
                <a:latin typeface="Adobe 黑体 Std R" panose="020B0400000000000000" pitchFamily="34" charset="-122"/>
                <a:ea typeface="Adobe 黑体 Std R" panose="020B0400000000000000" pitchFamily="34" charset="-122"/>
              </a:endParaRPr>
            </a:p>
          </p:txBody>
        </p:sp>
        <p:sp>
          <p:nvSpPr>
            <p:cNvPr id="70" name="箭头: 右 69"/>
            <p:cNvSpPr/>
            <p:nvPr/>
          </p:nvSpPr>
          <p:spPr>
            <a:xfrm>
              <a:off x="9938132" y="2153854"/>
              <a:ext cx="463444" cy="21809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1" name="箭头: 左 70"/>
            <p:cNvSpPr/>
            <p:nvPr/>
          </p:nvSpPr>
          <p:spPr>
            <a:xfrm>
              <a:off x="9922799" y="1577695"/>
              <a:ext cx="457940" cy="206224"/>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2" name="文本框 71"/>
            <p:cNvSpPr txBox="1"/>
            <p:nvPr/>
          </p:nvSpPr>
          <p:spPr>
            <a:xfrm>
              <a:off x="4319004" y="2283316"/>
              <a:ext cx="541970" cy="261610"/>
            </a:xfrm>
            <a:prstGeom prst="rect">
              <a:avLst/>
            </a:prstGeom>
            <a:noFill/>
          </p:spPr>
          <p:txBody>
            <a:bodyPr wrap="square" rtlCol="0">
              <a:spAutoFit/>
            </a:bodyPr>
            <a:lstStyle/>
            <a:p>
              <a:r>
                <a:rPr lang="zh-CN" altLang="en-US" sz="1050" b="1" dirty="0">
                  <a:latin typeface="Adobe 黑体 Std R" panose="020B0400000000000000" pitchFamily="34" charset="-122"/>
                  <a:ea typeface="Adobe 黑体 Std R" panose="020B0400000000000000" pitchFamily="34" charset="-122"/>
                </a:rPr>
                <a:t>用户</a:t>
              </a:r>
              <a:endParaRPr lang="zh-CN" altLang="en-US" sz="1050" b="1" dirty="0">
                <a:latin typeface="Adobe 黑体 Std R" panose="020B0400000000000000" pitchFamily="34" charset="-122"/>
                <a:ea typeface="Adobe 黑体 Std R" panose="020B0400000000000000" pitchFamily="34" charset="-122"/>
              </a:endParaRPr>
            </a:p>
          </p:txBody>
        </p:sp>
        <p:sp>
          <p:nvSpPr>
            <p:cNvPr id="73" name="文本框 72"/>
            <p:cNvSpPr txBox="1"/>
            <p:nvPr/>
          </p:nvSpPr>
          <p:spPr>
            <a:xfrm>
              <a:off x="7946267" y="1283084"/>
              <a:ext cx="968847" cy="253916"/>
            </a:xfrm>
            <a:prstGeom prst="rect">
              <a:avLst/>
            </a:prstGeom>
            <a:noFill/>
          </p:spPr>
          <p:txBody>
            <a:bodyPr wrap="square" rtlCol="0">
              <a:spAutoFit/>
            </a:bodyPr>
            <a:lstStyle/>
            <a:p>
              <a:r>
                <a:rPr lang="en-US" altLang="zh-CN" sz="1050" b="1" dirty="0" err="1">
                  <a:latin typeface="Adobe 黑体 Std R" panose="020B0400000000000000" pitchFamily="34" charset="-122"/>
                  <a:ea typeface="Adobe 黑体 Std R" panose="020B0400000000000000" pitchFamily="34" charset="-122"/>
                </a:rPr>
                <a:t>SpringBoot</a:t>
              </a:r>
              <a:endParaRPr lang="zh-CN" altLang="en-US" sz="1050" b="1" dirty="0">
                <a:latin typeface="Adobe 黑体 Std R" panose="020B0400000000000000" pitchFamily="34" charset="-122"/>
                <a:ea typeface="Adobe 黑体 Std R" panose="020B0400000000000000" pitchFamily="34" charset="-122"/>
              </a:endParaRPr>
            </a:p>
          </p:txBody>
        </p:sp>
        <p:pic>
          <p:nvPicPr>
            <p:cNvPr id="75" name="图形 74" descr="用户"/>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72086" y="1783275"/>
              <a:ext cx="592964" cy="557812"/>
            </a:xfrm>
            <a:prstGeom prst="rect">
              <a:avLst/>
            </a:prstGeom>
          </p:spPr>
        </p:pic>
      </p:grpSp>
      <p:sp>
        <p:nvSpPr>
          <p:cNvPr id="78" name="文本框 77"/>
          <p:cNvSpPr txBox="1"/>
          <p:nvPr/>
        </p:nvSpPr>
        <p:spPr>
          <a:xfrm>
            <a:off x="461834" y="1844688"/>
            <a:ext cx="2818959" cy="4246245"/>
          </a:xfrm>
          <a:prstGeom prst="rect">
            <a:avLst/>
          </a:prstGeom>
          <a:noFill/>
        </p:spPr>
        <p:txBody>
          <a:bodyPr wrap="square">
            <a:spAutoFit/>
          </a:bodyPr>
          <a:lstStyle/>
          <a:p>
            <a:pPr>
              <a:lnSpc>
                <a:spcPct val="150000"/>
              </a:lnSpc>
            </a:pPr>
            <a:r>
              <a:rPr lang="zh-CN" altLang="zh-CN" kern="100" dirty="0">
                <a:effectLst/>
                <a:latin typeface="微软雅黑" panose="020B0503020204020204" charset="-122"/>
                <a:ea typeface="微软雅黑" panose="020B0503020204020204" charset="-122"/>
                <a:cs typeface="Times New Roman" panose="02020603050405020304" pitchFamily="18" charset="0"/>
              </a:rPr>
              <a:t>基于</a:t>
            </a:r>
            <a:r>
              <a:rPr lang="en-US" altLang="zh-CN" kern="100" dirty="0" err="1">
                <a:effectLst/>
                <a:latin typeface="微软雅黑" panose="020B0503020204020204" charset="-122"/>
                <a:ea typeface="微软雅黑" panose="020B0503020204020204" charset="-122"/>
              </a:rPr>
              <a:t>SpringBoot</a:t>
            </a:r>
            <a:r>
              <a:rPr lang="zh-CN" altLang="zh-CN" kern="100" dirty="0">
                <a:effectLst/>
                <a:latin typeface="微软雅黑" panose="020B0503020204020204" charset="-122"/>
                <a:ea typeface="微软雅黑" panose="020B0503020204020204" charset="-122"/>
                <a:cs typeface="Times New Roman" panose="02020603050405020304" pitchFamily="18" charset="0"/>
              </a:rPr>
              <a:t>框架、</a:t>
            </a:r>
            <a:r>
              <a:rPr lang="en-US" altLang="zh-CN" kern="100" dirty="0">
                <a:effectLst/>
                <a:latin typeface="微软雅黑" panose="020B0503020204020204" charset="-122"/>
                <a:ea typeface="微软雅黑" panose="020B0503020204020204" charset="-122"/>
              </a:rPr>
              <a:t>Vue.js</a:t>
            </a:r>
            <a:r>
              <a:rPr lang="zh-CN" altLang="zh-CN" kern="100" dirty="0">
                <a:effectLst/>
                <a:latin typeface="微软雅黑" panose="020B0503020204020204" charset="-122"/>
                <a:ea typeface="微软雅黑" panose="020B0503020204020204" charset="-122"/>
                <a:cs typeface="Times New Roman" panose="02020603050405020304" pitchFamily="18" charset="0"/>
              </a:rPr>
              <a:t>框架和</a:t>
            </a:r>
            <a:r>
              <a:rPr lang="en-US" altLang="zh-CN" kern="100" dirty="0">
                <a:effectLst/>
                <a:latin typeface="微软雅黑" panose="020B0503020204020204" charset="-122"/>
                <a:ea typeface="微软雅黑" panose="020B0503020204020204" charset="-122"/>
                <a:cs typeface="Times New Roman" panose="02020603050405020304" pitchFamily="18" charset="0"/>
              </a:rPr>
              <a:t>py2neo</a:t>
            </a:r>
            <a:r>
              <a:rPr lang="zh-CN" altLang="en-US" kern="100" dirty="0">
                <a:effectLst/>
                <a:latin typeface="微软雅黑" panose="020B0503020204020204" charset="-122"/>
                <a:ea typeface="微软雅黑" panose="020B0503020204020204" charset="-122"/>
                <a:cs typeface="Times New Roman" panose="02020603050405020304" pitchFamily="18" charset="0"/>
              </a:rPr>
              <a:t>库</a:t>
            </a:r>
            <a:r>
              <a:rPr lang="zh-CN" altLang="zh-CN" kern="100" dirty="0">
                <a:effectLst/>
                <a:latin typeface="微软雅黑" panose="020B0503020204020204" charset="-122"/>
                <a:ea typeface="微软雅黑" panose="020B0503020204020204" charset="-122"/>
                <a:cs typeface="Times New Roman" panose="02020603050405020304" pitchFamily="18" charset="0"/>
              </a:rPr>
              <a:t>工具实现了系统前后端搭建，并利用</a:t>
            </a:r>
            <a:r>
              <a:rPr lang="en-US" altLang="zh-CN" kern="100" dirty="0">
                <a:effectLst/>
                <a:latin typeface="微软雅黑" panose="020B0503020204020204" charset="-122"/>
                <a:ea typeface="微软雅黑" panose="020B0503020204020204" charset="-122"/>
                <a:cs typeface="Times New Roman" panose="02020603050405020304" pitchFamily="18" charset="0"/>
              </a:rPr>
              <a:t>Neo4j</a:t>
            </a:r>
            <a:r>
              <a:rPr lang="zh-CN" altLang="zh-CN" kern="100" dirty="0">
                <a:effectLst/>
                <a:latin typeface="微软雅黑" panose="020B0503020204020204" charset="-122"/>
                <a:ea typeface="微软雅黑" panose="020B0503020204020204" charset="-122"/>
                <a:cs typeface="Times New Roman" panose="02020603050405020304" pitchFamily="18" charset="0"/>
              </a:rPr>
              <a:t>接口实现图谱数据和系统后端的数据交互</a:t>
            </a:r>
            <a:r>
              <a:rPr lang="zh-CN" altLang="en-US" kern="100" dirty="0">
                <a:effectLst/>
                <a:latin typeface="微软雅黑" panose="020B0503020204020204" charset="-122"/>
                <a:ea typeface="微软雅黑" panose="020B0503020204020204" charset="-122"/>
                <a:cs typeface="Times New Roman" panose="02020603050405020304" pitchFamily="18" charset="0"/>
              </a:rPr>
              <a:t>，实现了美国科研</a:t>
            </a:r>
            <a:r>
              <a:rPr lang="zh-CN" altLang="zh-CN" kern="100" dirty="0">
                <a:effectLst/>
                <a:latin typeface="微软雅黑" panose="020B0503020204020204" charset="-122"/>
                <a:ea typeface="微软雅黑" panose="020B0503020204020204" charset="-122"/>
                <a:cs typeface="Times New Roman" panose="02020603050405020304" pitchFamily="18" charset="0"/>
              </a:rPr>
              <a:t>图谱知识管理系统</a:t>
            </a:r>
            <a:r>
              <a:rPr lang="zh-CN" altLang="en-US" kern="100" dirty="0">
                <a:effectLst/>
                <a:latin typeface="微软雅黑" panose="020B0503020204020204" charset="-122"/>
                <a:ea typeface="微软雅黑" panose="020B0503020204020204" charset="-122"/>
                <a:cs typeface="Times New Roman" panose="02020603050405020304" pitchFamily="18" charset="0"/>
              </a:rPr>
              <a:t>开发，</a:t>
            </a:r>
            <a:r>
              <a:rPr lang="zh-CN" altLang="zh-CN" kern="100" dirty="0">
                <a:latin typeface="微软雅黑" panose="020B0503020204020204" charset="-122"/>
                <a:ea typeface="微软雅黑" panose="020B0503020204020204" charset="-122"/>
                <a:cs typeface="Times New Roman" panose="02020603050405020304" pitchFamily="18" charset="0"/>
              </a:rPr>
              <a:t>让用户</a:t>
            </a:r>
            <a:r>
              <a:rPr lang="zh-CN" altLang="en-US" kern="100" dirty="0">
                <a:latin typeface="微软雅黑" panose="020B0503020204020204" charset="-122"/>
                <a:ea typeface="微软雅黑" panose="020B0503020204020204" charset="-122"/>
                <a:cs typeface="Times New Roman" panose="02020603050405020304" pitchFamily="18" charset="0"/>
              </a:rPr>
              <a:t>可以</a:t>
            </a:r>
            <a:r>
              <a:rPr lang="zh-CN" altLang="zh-CN" kern="100" dirty="0">
                <a:latin typeface="微软雅黑" panose="020B0503020204020204" charset="-122"/>
                <a:ea typeface="微软雅黑" panose="020B0503020204020204" charset="-122"/>
                <a:cs typeface="Times New Roman" panose="02020603050405020304" pitchFamily="18" charset="0"/>
              </a:rPr>
              <a:t>通过知识图谱的方式方便快捷地获取</a:t>
            </a:r>
            <a:r>
              <a:rPr lang="zh-CN" altLang="en-US" kern="100" dirty="0">
                <a:latin typeface="微软雅黑" panose="020B0503020204020204" charset="-122"/>
                <a:ea typeface="微软雅黑" panose="020B0503020204020204" charset="-122"/>
                <a:cs typeface="Times New Roman" panose="02020603050405020304" pitchFamily="18" charset="0"/>
              </a:rPr>
              <a:t>相关</a:t>
            </a:r>
            <a:r>
              <a:rPr lang="zh-CN" altLang="zh-CN" kern="100" dirty="0">
                <a:latin typeface="微软雅黑" panose="020B0503020204020204" charset="-122"/>
                <a:ea typeface="微软雅黑" panose="020B0503020204020204" charset="-122"/>
                <a:cs typeface="Times New Roman" panose="02020603050405020304" pitchFamily="18" charset="0"/>
              </a:rPr>
              <a:t>信息和知识</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en-US" kern="100" dirty="0">
              <a:latin typeface="微软雅黑" panose="020B0503020204020204" charset="-122"/>
              <a:ea typeface="微软雅黑" panose="020B0503020204020204" charset="-122"/>
              <a:cs typeface="Times New Roman" panose="02020603050405020304" pitchFamily="18" charset="0"/>
            </a:endParaRPr>
          </a:p>
        </p:txBody>
      </p:sp>
      <p:sp>
        <p:nvSpPr>
          <p:cNvPr id="84" name="文本框 83"/>
          <p:cNvSpPr txBox="1"/>
          <p:nvPr/>
        </p:nvSpPr>
        <p:spPr>
          <a:xfrm>
            <a:off x="3944038" y="1620816"/>
            <a:ext cx="310039" cy="1200329"/>
          </a:xfrm>
          <a:prstGeom prst="rect">
            <a:avLst/>
          </a:prstGeom>
          <a:solidFill>
            <a:schemeClr val="accent2"/>
          </a:solidFill>
        </p:spPr>
        <p:txBody>
          <a:bodyPr wrap="square" rtlCol="0" anchor="t">
            <a:spAutoFit/>
          </a:bodyPr>
          <a:lstStyle/>
          <a:p>
            <a:pPr algn="ct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构建流程</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85" name="文本框 84"/>
          <p:cNvSpPr txBox="1"/>
          <p:nvPr/>
        </p:nvSpPr>
        <p:spPr>
          <a:xfrm>
            <a:off x="3946210" y="4453664"/>
            <a:ext cx="310039" cy="1476375"/>
          </a:xfrm>
          <a:prstGeom prst="rect">
            <a:avLst/>
          </a:prstGeom>
          <a:solidFill>
            <a:schemeClr val="accent2"/>
          </a:solidFill>
        </p:spPr>
        <p:txBody>
          <a:bodyPr wrap="square" rtlCol="0" anchor="t">
            <a:spAutoFit/>
          </a:bodyPr>
          <a:lstStyle/>
          <a:p>
            <a:pPr algn="ct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可视化界面</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截屏2023-05-20 00.57.20"/>
          <p:cNvPicPr>
            <a:picLocks noChangeAspect="1"/>
          </p:cNvPicPr>
          <p:nvPr/>
        </p:nvPicPr>
        <p:blipFill>
          <a:blip r:embed="rId4"/>
          <a:stretch>
            <a:fillRect/>
          </a:stretch>
        </p:blipFill>
        <p:spPr>
          <a:xfrm>
            <a:off x="4921885" y="3188970"/>
            <a:ext cx="3156585" cy="3239770"/>
          </a:xfrm>
          <a:prstGeom prst="rect">
            <a:avLst/>
          </a:prstGeom>
        </p:spPr>
      </p:pic>
      <p:pic>
        <p:nvPicPr>
          <p:cNvPr id="4" name="图片 3" descr="/private/var/folders/b9/cbcfk7cn21jgh4rpfnygpcmh0000gn/T/com.kingsoft.wpsoffice.mac/picturecompress_20230520005737/output_1.pngoutput_1"/>
          <p:cNvPicPr>
            <a:picLocks noChangeAspect="1"/>
          </p:cNvPicPr>
          <p:nvPr/>
        </p:nvPicPr>
        <p:blipFill>
          <a:blip r:embed="rId5"/>
          <a:stretch>
            <a:fillRect/>
          </a:stretch>
        </p:blipFill>
        <p:spPr>
          <a:xfrm>
            <a:off x="8415020" y="3257550"/>
            <a:ext cx="2905125" cy="2905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22b0be72a5d19feb720e0b397f70a07"/>
          <p:cNvPicPr>
            <a:picLocks noChangeAspect="1"/>
          </p:cNvPicPr>
          <p:nvPr/>
        </p:nvPicPr>
        <p:blipFill>
          <a:blip r:embed="rId1"/>
          <a:stretch>
            <a:fillRect/>
          </a:stretch>
        </p:blipFill>
        <p:spPr>
          <a:xfrm>
            <a:off x="7886065" y="21590"/>
            <a:ext cx="1341120" cy="1049020"/>
          </a:xfrm>
          <a:prstGeom prst="rect">
            <a:avLst/>
          </a:prstGeom>
        </p:spPr>
      </p:pic>
      <p:sp>
        <p:nvSpPr>
          <p:cNvPr id="3" name="文本框 2"/>
          <p:cNvSpPr txBox="1"/>
          <p:nvPr/>
        </p:nvSpPr>
        <p:spPr>
          <a:xfrm>
            <a:off x="299260" y="253712"/>
            <a:ext cx="2472055" cy="583565"/>
          </a:xfrm>
          <a:prstGeom prst="rect">
            <a:avLst/>
          </a:prstGeom>
          <a:noFill/>
        </p:spPr>
        <p:txBody>
          <a:bodyPr wrap="none" rtlCol="0">
            <a:spAutoFit/>
          </a:bodyPr>
          <a:lstStyle/>
          <a:p>
            <a:r>
              <a:rPr lang="en-US" altLang="zh-CN"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8</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a:t>
            </a:r>
            <a:r>
              <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rPr>
              <a:t>复杂网络</a:t>
            </a:r>
            <a:endParaRPr lang="zh-CN" altLang="en-US" sz="3200" b="1" kern="100" dirty="0">
              <a:solidFill>
                <a:schemeClr val="bg1"/>
              </a:solidFill>
              <a:latin typeface="微软雅黑" panose="020B0503020204020204" charset="-122"/>
              <a:ea typeface="微软雅黑" panose="020B0503020204020204" charset="-122"/>
              <a:cs typeface="Times New Roman" panose="02020603050405020304" pitchFamily="18" charset="0"/>
            </a:endParaRPr>
          </a:p>
        </p:txBody>
      </p:sp>
      <p:sp>
        <p:nvSpPr>
          <p:cNvPr id="2" name="矩形 1"/>
          <p:cNvSpPr/>
          <p:nvPr/>
        </p:nvSpPr>
        <p:spPr>
          <a:xfrm>
            <a:off x="1435138" y="1174061"/>
            <a:ext cx="9674941" cy="909731"/>
          </a:xfrm>
          <a:prstGeom prst="rect">
            <a:avLst/>
          </a:prstGeom>
          <a:noFill/>
        </p:spPr>
        <p:style>
          <a:lnRef idx="2">
            <a:schemeClr val="accent5"/>
          </a:lnRef>
          <a:fillRef idx="1">
            <a:schemeClr val="lt1"/>
          </a:fillRef>
          <a:effectRef idx="0">
            <a:schemeClr val="accent5"/>
          </a:effectRef>
          <a:fontRef idx="minor">
            <a:schemeClr val="dk1"/>
          </a:fontRef>
        </p:style>
        <p:txBody>
          <a:bodyPr anchor="ctr"/>
          <a:lstStyle/>
          <a:p>
            <a:pPr algn="ctr"/>
            <a:endParaRPr lang="zh-CN" altLang="en-US" dirty="0"/>
          </a:p>
        </p:txBody>
      </p:sp>
      <p:sp>
        <p:nvSpPr>
          <p:cNvPr id="4" name="文本框 3"/>
          <p:cNvSpPr txBox="1"/>
          <p:nvPr/>
        </p:nvSpPr>
        <p:spPr>
          <a:xfrm>
            <a:off x="1592453" y="1166802"/>
            <a:ext cx="9517625" cy="922020"/>
          </a:xfrm>
          <a:prstGeom prst="rect">
            <a:avLst/>
          </a:prstGeom>
          <a:noFill/>
        </p:spPr>
        <p:txBody>
          <a:bodyPr wrap="square">
            <a:spAutoFit/>
          </a:bodyPr>
          <a:lstStyle/>
          <a:p>
            <a:pPr>
              <a:lnSpc>
                <a:spcPct val="150000"/>
              </a:lnSpc>
            </a:pPr>
            <a:r>
              <a:rPr lang="zh-CN" altLang="zh-CN" sz="1800" dirty="0">
                <a:effectLst/>
                <a:latin typeface="微软雅黑" panose="020B0503020204020204" charset="-122"/>
                <a:ea typeface="微软雅黑" panose="020B0503020204020204" charset="-122"/>
                <a:cs typeface="Times New Roman" panose="02020603050405020304" pitchFamily="18" charset="0"/>
              </a:rPr>
              <a:t>利用复杂网络的统计指标计算知识图谱的网络，判断美国科学研究系统网络中潜在的性质及相关的隐藏信息</a:t>
            </a:r>
            <a:r>
              <a:rPr lang="zh-CN" altLang="en-US" dirty="0">
                <a:latin typeface="微软雅黑" panose="020B0503020204020204" charset="-122"/>
                <a:ea typeface="微软雅黑" panose="020B0503020204020204" charset="-122"/>
                <a:cs typeface="Times New Roman" panose="02020603050405020304" pitchFamily="18" charset="0"/>
              </a:rPr>
              <a:t>。</a:t>
            </a:r>
            <a:endParaRPr lang="zh-CN" altLang="en-US" dirty="0">
              <a:latin typeface="微软雅黑" panose="020B0503020204020204" charset="-122"/>
              <a:ea typeface="微软雅黑" panose="020B0503020204020204" charset="-122"/>
            </a:endParaRPr>
          </a:p>
        </p:txBody>
      </p:sp>
      <p:sp>
        <p:nvSpPr>
          <p:cNvPr id="92" name="文本框 91"/>
          <p:cNvSpPr txBox="1"/>
          <p:nvPr/>
        </p:nvSpPr>
        <p:spPr>
          <a:xfrm>
            <a:off x="3323937" y="6071306"/>
            <a:ext cx="2324896" cy="306705"/>
          </a:xfrm>
          <a:prstGeom prst="rect">
            <a:avLst/>
          </a:prstGeom>
          <a:noFill/>
        </p:spPr>
        <p:txBody>
          <a:bodyPr wrap="square">
            <a:spAutoFit/>
          </a:bodyPr>
          <a:lstStyle/>
          <a:p>
            <a:r>
              <a:rPr lang="zh-CN" altLang="zh-CN" sz="1400" b="1" kern="100" dirty="0">
                <a:effectLst/>
                <a:latin typeface="微软雅黑" panose="020B0503020204020204" charset="-122"/>
                <a:ea typeface="微软雅黑" panose="020B0503020204020204" charset="-122"/>
                <a:cs typeface="Times New Roman" panose="02020603050405020304" pitchFamily="18" charset="0"/>
              </a:rPr>
              <a:t>度分布、</a:t>
            </a:r>
            <a:r>
              <a:rPr lang="en-US" altLang="zh-CN" sz="1400" b="1" kern="100" dirty="0">
                <a:effectLst/>
                <a:latin typeface="微软雅黑" panose="020B0503020204020204" charset="-122"/>
                <a:ea typeface="微软雅黑" panose="020B0503020204020204" charset="-122"/>
                <a:cs typeface="Times New Roman" panose="02020603050405020304" pitchFamily="18" charset="0"/>
              </a:rPr>
              <a:t>k</a:t>
            </a:r>
            <a:r>
              <a:rPr lang="zh-CN" altLang="en-US" sz="1400" b="1" kern="100" dirty="0">
                <a:effectLst/>
                <a:latin typeface="微软雅黑" panose="020B0503020204020204" charset="-122"/>
                <a:ea typeface="微软雅黑" panose="020B0503020204020204" charset="-122"/>
                <a:cs typeface="Times New Roman" panose="02020603050405020304" pitchFamily="18" charset="0"/>
              </a:rPr>
              <a:t>核分布</a:t>
            </a:r>
            <a:r>
              <a:rPr lang="zh-CN" altLang="en-US" sz="1400" b="1" kern="100" dirty="0">
                <a:effectLst/>
                <a:latin typeface="微软雅黑" panose="020B0503020204020204" charset="-122"/>
                <a:ea typeface="微软雅黑" panose="020B0503020204020204" charset="-122"/>
                <a:cs typeface="Times New Roman" panose="02020603050405020304" pitchFamily="18" charset="0"/>
              </a:rPr>
              <a:t>图</a:t>
            </a:r>
            <a:endParaRPr lang="zh-CN" altLang="en-US" sz="1400" b="1" kern="100" dirty="0">
              <a:effectLst/>
              <a:latin typeface="微软雅黑" panose="020B0503020204020204" charset="-122"/>
              <a:ea typeface="微软雅黑" panose="020B0503020204020204" charset="-122"/>
              <a:cs typeface="Times New Roman" panose="02020603050405020304" pitchFamily="18" charset="0"/>
            </a:endParaRPr>
          </a:p>
        </p:txBody>
      </p:sp>
      <p:sp>
        <p:nvSpPr>
          <p:cNvPr id="110" name="文本框 109"/>
          <p:cNvSpPr txBox="1"/>
          <p:nvPr/>
        </p:nvSpPr>
        <p:spPr>
          <a:xfrm>
            <a:off x="9163407" y="2420773"/>
            <a:ext cx="310039" cy="1599565"/>
          </a:xfrm>
          <a:prstGeom prst="rect">
            <a:avLst/>
          </a:prstGeom>
          <a:solidFill>
            <a:schemeClr val="accent2"/>
          </a:solidFill>
        </p:spPr>
        <p:txBody>
          <a:bodyPr wrap="square" rtlCol="0" anchor="t">
            <a:spAutoFit/>
          </a:bodyPr>
          <a:lstStyle/>
          <a:p>
            <a:pPr algn="ct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sym typeface="+mn-ea"/>
              </a:rPr>
              <a:t>网络的统计</a:t>
            </a:r>
            <a:r>
              <a:rPr lang="zh-CN" altLang="en-US" sz="1400" b="1" dirty="0">
                <a:solidFill>
                  <a:schemeClr val="bg1"/>
                </a:solidFill>
                <a:latin typeface="微软雅黑" panose="020B0503020204020204" charset="-122"/>
                <a:ea typeface="微软雅黑" panose="020B0503020204020204" charset="-122"/>
                <a:cs typeface="微软雅黑" panose="020B0503020204020204" charset="-122"/>
                <a:sym typeface="+mn-ea"/>
              </a:rPr>
              <a:t>指标</a:t>
            </a:r>
            <a:endParaRPr lang="zh-CN" altLang="en-US" sz="14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graphicFrame>
        <p:nvGraphicFramePr>
          <p:cNvPr id="48" name="表格 47"/>
          <p:cNvGraphicFramePr>
            <a:graphicFrameLocks noGrp="1"/>
          </p:cNvGraphicFramePr>
          <p:nvPr>
            <p:custDataLst>
              <p:tags r:id="rId2"/>
            </p:custDataLst>
          </p:nvPr>
        </p:nvGraphicFramePr>
        <p:xfrm>
          <a:off x="9599930" y="2187575"/>
          <a:ext cx="1959610" cy="2124075"/>
        </p:xfrm>
        <a:graphic>
          <a:graphicData uri="http://schemas.openxmlformats.org/drawingml/2006/table">
            <a:tbl>
              <a:tblPr firstRow="1" firstCol="1" bandRow="1">
                <a:tableStyleId>{21E4AEA4-8DFA-4A89-87EB-49C32662AFE0}</a:tableStyleId>
              </a:tblPr>
              <a:tblGrid>
                <a:gridCol w="774065"/>
                <a:gridCol w="1185545"/>
              </a:tblGrid>
              <a:tr h="219075">
                <a:tc>
                  <a:txBody>
                    <a:bodyPr/>
                    <a:p>
                      <a:pPr algn="ctr">
                        <a:lnSpc>
                          <a:spcPct val="125000"/>
                        </a:lnSpc>
                        <a:spcAft>
                          <a:spcPts val="0"/>
                        </a:spcAft>
                      </a:pPr>
                      <a:r>
                        <a:rPr lang="zh-CN" sz="1100" b="0" kern="100" dirty="0">
                          <a:effectLst/>
                        </a:rPr>
                        <a:t>指标</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zh-CN" sz="1100" b="0" kern="100" dirty="0">
                          <a:effectLst/>
                        </a:rPr>
                        <a:t>值</a:t>
                      </a:r>
                      <a:endParaRPr lang="zh-CN" sz="1100" b="0" kern="100" dirty="0">
                        <a:effectLst/>
                      </a:endParaRPr>
                    </a:p>
                  </a:txBody>
                  <a:tcPr marL="10086" marR="10086" marT="0" marB="0" anchor="ctr"/>
                </a:tc>
              </a:tr>
              <a:tr h="209550">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网络密度</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zh-CN" altLang="en-US" sz="1100" b="0" kern="100" dirty="0">
                          <a:effectLst/>
                          <a:latin typeface="微软雅黑" panose="020B0503020204020204" charset="-122"/>
                          <a:ea typeface="微软雅黑" panose="020B0503020204020204" charset="-122"/>
                          <a:cs typeface="Times New Roman" panose="02020603050405020304" pitchFamily="18" charset="0"/>
                        </a:rPr>
                        <a:t>0.00001686239</a:t>
                      </a:r>
                      <a:endParaRPr lang="zh-CN" altLang="en-US"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209550">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最大度</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en-US" altLang="zh-CN" sz="1100" b="0" kern="100" dirty="0">
                          <a:effectLst/>
                          <a:latin typeface="微软雅黑" panose="020B0503020204020204" charset="-122"/>
                          <a:ea typeface="微软雅黑" panose="020B0503020204020204" charset="-122"/>
                          <a:cs typeface="Times New Roman" panose="02020603050405020304" pitchFamily="18" charset="0"/>
                        </a:rPr>
                        <a:t>765</a:t>
                      </a:r>
                      <a:endParaRPr lang="en-US" alt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219075">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最小度</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1</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209550">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平均度</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2.41091636476</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419100">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度相似性系数</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en-US" altLang="zh-CN" sz="1100" b="0" kern="100" dirty="0">
                          <a:effectLst/>
                          <a:latin typeface="微软雅黑" panose="020B0503020204020204" charset="-122"/>
                          <a:ea typeface="微软雅黑" panose="020B0503020204020204" charset="-122"/>
                          <a:cs typeface="Times New Roman" panose="02020603050405020304" pitchFamily="18" charset="0"/>
                        </a:rPr>
                        <a:t>-0.0543612236</a:t>
                      </a:r>
                      <a:endParaRPr lang="en-US" alt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r h="419100">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平均聚类系数</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zh-CN" altLang="en-US" sz="1100" b="0" kern="100" dirty="0">
                          <a:effectLst/>
                        </a:rPr>
                        <a:t>0.00000000000</a:t>
                      </a:r>
                      <a:endParaRPr lang="zh-CN" altLang="en-US" sz="1100" b="0" kern="100" dirty="0">
                        <a:effectLst/>
                      </a:endParaRPr>
                    </a:p>
                  </a:txBody>
                  <a:tcPr anchor="ctr"/>
                </a:tc>
              </a:tr>
              <a:tr h="219075">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最大k核</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c>
                  <a:txBody>
                    <a:bodyPr/>
                    <a:p>
                      <a:pPr algn="ctr">
                        <a:lnSpc>
                          <a:spcPct val="125000"/>
                        </a:lnSpc>
                        <a:spcAft>
                          <a:spcPts val="0"/>
                        </a:spcAft>
                      </a:pPr>
                      <a:r>
                        <a:rPr lang="zh-CN" sz="1100" b="0" kern="100" dirty="0">
                          <a:effectLst/>
                          <a:latin typeface="微软雅黑" panose="020B0503020204020204" charset="-122"/>
                          <a:ea typeface="微软雅黑" panose="020B0503020204020204" charset="-122"/>
                          <a:cs typeface="Times New Roman" panose="02020603050405020304" pitchFamily="18" charset="0"/>
                        </a:rPr>
                        <a:t>3</a:t>
                      </a:r>
                      <a:endParaRPr lang="zh-CN" sz="1100" b="0" kern="100" dirty="0">
                        <a:effectLst/>
                        <a:latin typeface="微软雅黑" panose="020B0503020204020204" charset="-122"/>
                        <a:ea typeface="微软雅黑" panose="020B0503020204020204" charset="-122"/>
                        <a:cs typeface="Times New Roman" panose="02020603050405020304" pitchFamily="18" charset="0"/>
                      </a:endParaRPr>
                    </a:p>
                  </a:txBody>
                  <a:tcPr marL="10086" marR="10086" marT="0" marB="0" anchor="ctr"/>
                </a:tc>
              </a:tr>
            </a:tbl>
          </a:graphicData>
        </a:graphic>
      </p:graphicFrame>
      <p:pic>
        <p:nvPicPr>
          <p:cNvPr id="52" name="图片 13" descr="度分布"/>
          <p:cNvPicPr>
            <a:picLocks noChangeAspect="1"/>
          </p:cNvPicPr>
          <p:nvPr/>
        </p:nvPicPr>
        <p:blipFill>
          <a:blip r:embed="rId3"/>
          <a:stretch>
            <a:fillRect/>
          </a:stretch>
        </p:blipFill>
        <p:spPr>
          <a:xfrm>
            <a:off x="78105" y="2084705"/>
            <a:ext cx="2713355" cy="1951355"/>
          </a:xfrm>
          <a:prstGeom prst="rect">
            <a:avLst/>
          </a:prstGeom>
        </p:spPr>
      </p:pic>
      <p:pic>
        <p:nvPicPr>
          <p:cNvPr id="53" name="图片 14" descr="度分布函数"/>
          <p:cNvPicPr>
            <a:picLocks noChangeAspect="1"/>
          </p:cNvPicPr>
          <p:nvPr/>
        </p:nvPicPr>
        <p:blipFill>
          <a:blip r:embed="rId4"/>
          <a:stretch>
            <a:fillRect/>
          </a:stretch>
        </p:blipFill>
        <p:spPr>
          <a:xfrm>
            <a:off x="2804160" y="2061210"/>
            <a:ext cx="2812415" cy="1998345"/>
          </a:xfrm>
          <a:prstGeom prst="rect">
            <a:avLst/>
          </a:prstGeom>
        </p:spPr>
      </p:pic>
      <p:pic>
        <p:nvPicPr>
          <p:cNvPr id="54" name="图片 15" descr="度互补累积分布函数"/>
          <p:cNvPicPr>
            <a:picLocks noChangeAspect="1"/>
          </p:cNvPicPr>
          <p:nvPr/>
        </p:nvPicPr>
        <p:blipFill>
          <a:blip r:embed="rId5"/>
          <a:stretch>
            <a:fillRect/>
          </a:stretch>
        </p:blipFill>
        <p:spPr>
          <a:xfrm>
            <a:off x="5648960" y="2084070"/>
            <a:ext cx="2747645" cy="1951990"/>
          </a:xfrm>
          <a:prstGeom prst="rect">
            <a:avLst/>
          </a:prstGeom>
        </p:spPr>
      </p:pic>
      <p:pic>
        <p:nvPicPr>
          <p:cNvPr id="55" name="图片 16" descr="k核分布"/>
          <p:cNvPicPr>
            <a:picLocks noChangeAspect="1"/>
          </p:cNvPicPr>
          <p:nvPr/>
        </p:nvPicPr>
        <p:blipFill>
          <a:blip r:embed="rId6"/>
          <a:stretch>
            <a:fillRect/>
          </a:stretch>
        </p:blipFill>
        <p:spPr>
          <a:xfrm>
            <a:off x="0" y="4046220"/>
            <a:ext cx="2804160" cy="1951355"/>
          </a:xfrm>
          <a:prstGeom prst="rect">
            <a:avLst/>
          </a:prstGeom>
        </p:spPr>
      </p:pic>
      <p:pic>
        <p:nvPicPr>
          <p:cNvPr id="56" name="图片 17" descr="k核分布函数"/>
          <p:cNvPicPr>
            <a:picLocks noChangeAspect="1"/>
          </p:cNvPicPr>
          <p:nvPr/>
        </p:nvPicPr>
        <p:blipFill>
          <a:blip r:embed="rId7"/>
          <a:stretch>
            <a:fillRect/>
          </a:stretch>
        </p:blipFill>
        <p:spPr>
          <a:xfrm>
            <a:off x="5643245" y="4036060"/>
            <a:ext cx="2747645" cy="1991995"/>
          </a:xfrm>
          <a:prstGeom prst="rect">
            <a:avLst/>
          </a:prstGeom>
        </p:spPr>
      </p:pic>
      <p:pic>
        <p:nvPicPr>
          <p:cNvPr id="57" name="图片 18" descr="k核互补累积分布函数"/>
          <p:cNvPicPr>
            <a:picLocks noChangeAspect="1"/>
          </p:cNvPicPr>
          <p:nvPr/>
        </p:nvPicPr>
        <p:blipFill>
          <a:blip r:embed="rId8"/>
          <a:stretch>
            <a:fillRect/>
          </a:stretch>
        </p:blipFill>
        <p:spPr>
          <a:xfrm>
            <a:off x="2804160" y="4074795"/>
            <a:ext cx="2812415" cy="1858010"/>
          </a:xfrm>
          <a:prstGeom prst="rect">
            <a:avLst/>
          </a:prstGeom>
        </p:spPr>
      </p:pic>
      <p:sp>
        <p:nvSpPr>
          <p:cNvPr id="5" name="矩形 53"/>
          <p:cNvSpPr/>
          <p:nvPr/>
        </p:nvSpPr>
        <p:spPr>
          <a:xfrm>
            <a:off x="8887460" y="4410710"/>
            <a:ext cx="2987040" cy="2097405"/>
          </a:xfrm>
          <a:prstGeom prst="rect">
            <a:avLst/>
          </a:prstGeom>
          <a:solidFill>
            <a:srgbClr val="DEEBF7"/>
          </a:solidFill>
          <a:ln>
            <a:noFill/>
            <a:prstDash val="solid"/>
          </a:ln>
        </p:spPr>
        <p:style>
          <a:lnRef idx="2">
            <a:schemeClr val="accent1"/>
          </a:lnRef>
          <a:fillRef idx="1">
            <a:schemeClr val="lt1"/>
          </a:fillRef>
          <a:effectRef idx="0">
            <a:schemeClr val="accent1"/>
          </a:effectRef>
          <a:fontRef idx="minor">
            <a:schemeClr val="dk1"/>
          </a:fontRef>
        </p:style>
        <p:txBody>
          <a:bodyPr rtlCol="0" anchor="t"/>
          <a:p>
            <a:pPr defTabSz="1218565">
              <a:lnSpc>
                <a:spcPct val="120000"/>
              </a:lnSpc>
              <a:spcBef>
                <a:spcPts val="400"/>
              </a:spcBef>
            </a:pPr>
            <a:r>
              <a:rPr lang="zh-CN" altLang="en-US" b="1" dirty="0">
                <a:solidFill>
                  <a:srgbClr val="01518E"/>
                </a:solidFill>
                <a:latin typeface="微软雅黑" panose="020B0503020204020204" charset="-122"/>
                <a:ea typeface="微软雅黑" panose="020B0503020204020204" charset="-122"/>
              </a:rPr>
              <a:t>结论</a:t>
            </a:r>
            <a:endParaRPr lang="zh-CN" altLang="en-US" b="1" dirty="0">
              <a:solidFill>
                <a:srgbClr val="01518E"/>
              </a:solidFill>
              <a:latin typeface="微软雅黑" panose="020B0503020204020204" charset="-122"/>
              <a:ea typeface="微软雅黑" panose="020B0503020204020204" charset="-122"/>
            </a:endParaRPr>
          </a:p>
        </p:txBody>
      </p:sp>
      <p:sp>
        <p:nvSpPr>
          <p:cNvPr id="78" name="文本框 77"/>
          <p:cNvSpPr txBox="1"/>
          <p:nvPr/>
        </p:nvSpPr>
        <p:spPr>
          <a:xfrm>
            <a:off x="9055289" y="4801248"/>
            <a:ext cx="2818959" cy="1706880"/>
          </a:xfrm>
          <a:prstGeom prst="rect">
            <a:avLst/>
          </a:prstGeom>
          <a:noFill/>
        </p:spPr>
        <p:txBody>
          <a:bodyPr wrap="square">
            <a:spAutoFit/>
          </a:bodyPr>
          <a:p>
            <a:pPr>
              <a:lnSpc>
                <a:spcPct val="150000"/>
              </a:lnSpc>
            </a:pPr>
            <a:r>
              <a:rPr lang="zh-CN" altLang="zh-CN" sz="1000" kern="100" dirty="0">
                <a:effectLst/>
                <a:latin typeface="微软雅黑" panose="020B0503020204020204" charset="-122"/>
                <a:ea typeface="微软雅黑" panose="020B0503020204020204" charset="-122"/>
                <a:cs typeface="Times New Roman" panose="02020603050405020304" pitchFamily="18" charset="0"/>
              </a:rPr>
              <a:t>该网络属于稀疏图；度分布呈现幂律分布，存在较少的节点拥有较大的度，大部分节点的度都较小，符合无标度网络的特性；度较大的节点更倾向于与度较小的节点相连，在美国科学研究系统中，科研机构或科研人员更倾向于与未合作过的进行合作，而不仅仅是大度与大度的合作，网络呈现了一定的异配性。</a:t>
            </a:r>
            <a:endParaRPr lang="zh-CN" altLang="zh-CN" sz="1000" kern="100" dirty="0">
              <a:effectLst/>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TABLE_BEAUTIFY" val="smartTable{60caa130-a89e-461e-8837-f5df807a7d11}"/>
</p:tagLst>
</file>

<file path=ppt/tags/tag2.xml><?xml version="1.0" encoding="utf-8"?>
<p:tagLst xmlns:p="http://schemas.openxmlformats.org/presentationml/2006/main">
  <p:tag name="KSO_WM_UNIT_TABLE_BEAUTIFY" val="smartTable{833d1791-eb91-400e-ad54-1e8c5c9d90b4}"/>
</p:tagLst>
</file>

<file path=ppt/tags/tag3.xml><?xml version="1.0" encoding="utf-8"?>
<p:tagLst xmlns:p="http://schemas.openxmlformats.org/presentationml/2006/main">
  <p:tag name="KSO_WM_UNIT_TABLE_BEAUTIFY" val="smartTable{60caa130-a89e-461e-8837-f5df807a7d11}"/>
  <p:tag name="TABLE_ENDDRAG_ORIGIN_RECT" val="154*165"/>
  <p:tag name="TABLE_ENDDRAG_RECT" val="769*172*154*165"/>
</p:tagLst>
</file>

<file path=ppt/tags/tag4.xml><?xml version="1.0" encoding="utf-8"?>
<p:tagLst xmlns:p="http://schemas.openxmlformats.org/presentationml/2006/main">
  <p:tag name="COMMONDATA" val="eyJoZGlkIjoiODVjZGJjN2Y3ODkzNDU1NTgyNGY0ZTVkYjYyMzJiNjgifQ=="/>
  <p:tag name="KSO_WPP_MARK_KEY" val="9ada47a1-2701-4cbc-9ae3-ff3f48cdeb7b"/>
</p:tagLst>
</file>

<file path=ppt/theme/theme1.xml><?xml version="1.0" encoding="utf-8"?>
<a:theme xmlns:a="http://schemas.openxmlformats.org/drawingml/2006/main" name="3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自定义 5">
      <a:dk1>
        <a:sysClr val="windowText" lastClr="000000"/>
      </a:dk1>
      <a:lt1>
        <a:sysClr val="window" lastClr="FFFFFF"/>
      </a:lt1>
      <a:dk2>
        <a:srgbClr val="44546A"/>
      </a:dk2>
      <a:lt2>
        <a:srgbClr val="E7E6E6"/>
      </a:lt2>
      <a:accent1>
        <a:srgbClr val="70B6FC"/>
      </a:accent1>
      <a:accent2>
        <a:srgbClr val="41A2CD"/>
      </a:accent2>
      <a:accent3>
        <a:srgbClr val="034A90"/>
      </a:accent3>
      <a:accent4>
        <a:srgbClr val="C00000"/>
      </a:accent4>
      <a:accent5>
        <a:srgbClr val="FFC000"/>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latin typeface="微软雅黑" panose="020B0503020204020204" charset="-122"/>
            <a:ea typeface="微软雅黑" panose="020B050302020402020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b="1" kern="100" dirty="0">
            <a:solidFill>
              <a:srgbClr val="1A6693"/>
            </a:solidFill>
            <a:latin typeface="微软雅黑" panose="020B0503020204020204" charset="-122"/>
            <a:ea typeface="微软雅黑" panose="020B0503020204020204"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2156</Words>
  <Application>WPS 文字</Application>
  <PresentationFormat>宽屏</PresentationFormat>
  <Paragraphs>349</Paragraphs>
  <Slides>10</Slides>
  <Notes>10</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10</vt:i4>
      </vt:variant>
    </vt:vector>
  </HeadingPairs>
  <TitlesOfParts>
    <vt:vector size="34" baseType="lpstr">
      <vt:lpstr>Arial</vt:lpstr>
      <vt:lpstr>宋体</vt:lpstr>
      <vt:lpstr>Wingdings</vt:lpstr>
      <vt:lpstr>等线</vt:lpstr>
      <vt:lpstr>Calibri</vt:lpstr>
      <vt:lpstr>微软雅黑</vt:lpstr>
      <vt:lpstr>汉仪旗黑</vt:lpstr>
      <vt:lpstr>Times New Roman</vt:lpstr>
      <vt:lpstr>华文细黑</vt:lpstr>
      <vt:lpstr>黑体-简</vt:lpstr>
      <vt:lpstr>汉仪书宋二KW</vt:lpstr>
      <vt:lpstr>黑体</vt:lpstr>
      <vt:lpstr>Arial Rounded MT Bold</vt:lpstr>
      <vt:lpstr>等线 Light</vt:lpstr>
      <vt:lpstr>方正清刻本悦宋简体</vt:lpstr>
      <vt:lpstr>Adobe 黑体 Std R</vt:lpstr>
      <vt:lpstr>汉仪中等线KW</vt:lpstr>
      <vt:lpstr>Helvetica Neue</vt:lpstr>
      <vt:lpstr>宋体</vt:lpstr>
      <vt:lpstr>Arial Unicode MS</vt:lpstr>
      <vt:lpstr>汉仪中黑KW</vt:lpstr>
      <vt:lpstr>Calibri Light</vt:lpstr>
      <vt:lpstr>3_自定义设计方案</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闫茂源</dc:creator>
  <cp:lastModifiedBy>WPS_1604470737</cp:lastModifiedBy>
  <cp:revision>642</cp:revision>
  <cp:lastPrinted>2023-05-22T18:12:27Z</cp:lastPrinted>
  <dcterms:created xsi:type="dcterms:W3CDTF">2023-05-22T18:12:27Z</dcterms:created>
  <dcterms:modified xsi:type="dcterms:W3CDTF">2023-05-22T18:12:27Z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1E68D9E84543E489A9885B644318137F_43</vt:lpwstr>
  </property>
  <property fmtid="{D5CDD505-2E9C-101B-9397-08002B2CF9AE}" pid="3" name="KSOProductBuildVer">
    <vt:lpwstr>2052-5.4.1.7920</vt:lpwstr>
  </property>
</Properties>
</file>